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256" r:id="rId5"/>
    <p:sldId id="257" r:id="rId6"/>
    <p:sldId id="259" r:id="rId7"/>
    <p:sldId id="258" r:id="rId8"/>
    <p:sldId id="269" r:id="rId9"/>
    <p:sldId id="260" r:id="rId10"/>
    <p:sldId id="261" r:id="rId11"/>
    <p:sldId id="262" r:id="rId12"/>
    <p:sldId id="263" r:id="rId13"/>
    <p:sldId id="403" r:id="rId14"/>
    <p:sldId id="404" r:id="rId15"/>
    <p:sldId id="405" r:id="rId16"/>
    <p:sldId id="406" r:id="rId17"/>
    <p:sldId id="264" r:id="rId18"/>
    <p:sldId id="265" r:id="rId19"/>
    <p:sldId id="266" r:id="rId20"/>
    <p:sldId id="412" r:id="rId21"/>
    <p:sldId id="413" r:id="rId22"/>
    <p:sldId id="407" r:id="rId23"/>
    <p:sldId id="408" r:id="rId24"/>
    <p:sldId id="409" r:id="rId25"/>
    <p:sldId id="410" r:id="rId26"/>
    <p:sldId id="268" r:id="rId27"/>
    <p:sldId id="287" r:id="rId28"/>
    <p:sldId id="288" r:id="rId29"/>
    <p:sldId id="290" r:id="rId30"/>
    <p:sldId id="291" r:id="rId31"/>
    <p:sldId id="289" r:id="rId3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52" userDrawn="1">
          <p15:clr>
            <a:srgbClr val="A4A3A4"/>
          </p15:clr>
        </p15:guide>
        <p15:guide id="2" pos="9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8E73ED-B618-DA50-D46B-DA5B5176A173}" name="Dominic S. Passanita" initials="DP" userId="S::dpassanita@stahlsheaffer.com::87b0f13c-a33e-49df-adf4-3b7587ca9f7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9106"/>
    <a:srgbClr val="041E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EDFFA7-C446-46DD-9F0F-E9832133BFBE}" v="1" dt="2024-10-15T11:34:07.7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91" autoAdjust="0"/>
    <p:restoredTop sz="55085" autoAdjust="0"/>
  </p:normalViewPr>
  <p:slideViewPr>
    <p:cSldViewPr snapToGrid="0">
      <p:cViewPr varScale="1">
        <p:scale>
          <a:sx n="88" d="100"/>
          <a:sy n="88" d="100"/>
        </p:scale>
        <p:origin x="2592" y="84"/>
      </p:cViewPr>
      <p:guideLst>
        <p:guide orient="horz" pos="3552"/>
        <p:guide pos="96"/>
      </p:guideLst>
    </p:cSldViewPr>
  </p:slideViewPr>
  <p:outlineViewPr>
    <p:cViewPr>
      <p:scale>
        <a:sx n="33" d="100"/>
        <a:sy n="33" d="100"/>
      </p:scale>
      <p:origin x="0" y="-2256"/>
    </p:cViewPr>
  </p:outlineViewPr>
  <p:notesTextViewPr>
    <p:cViewPr>
      <p:scale>
        <a:sx n="1" d="1"/>
        <a:sy n="1" d="1"/>
      </p:scale>
      <p:origin x="0" y="0"/>
    </p:cViewPr>
  </p:notesTextViewPr>
  <p:sorterViewPr>
    <p:cViewPr>
      <p:scale>
        <a:sx n="100" d="100"/>
        <a:sy n="100" d="100"/>
      </p:scale>
      <p:origin x="0" y="-6036"/>
    </p:cViewPr>
  </p:sorterViewPr>
  <p:notesViewPr>
    <p:cSldViewPr snapToGrid="0">
      <p:cViewPr varScale="1">
        <p:scale>
          <a:sx n="78" d="100"/>
          <a:sy n="78" d="100"/>
        </p:scale>
        <p:origin x="3852"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D79E6014-6459-481A-B19F-BEDD8522C187}" type="datetimeFigureOut">
              <a:rPr lang="en-US" smtClean="0"/>
              <a:t>10/31/2024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A6E1169C-4C67-4526-AFFB-60A2E5C87D45}" type="slidenum">
              <a:rPr lang="en-US" smtClean="0"/>
              <a:t>‹#›</a:t>
            </a:fld>
            <a:endParaRPr lang="en-US"/>
          </a:p>
        </p:txBody>
      </p:sp>
    </p:spTree>
    <p:extLst>
      <p:ext uri="{BB962C8B-B14F-4D97-AF65-F5344CB8AC3E}">
        <p14:creationId xmlns:p14="http://schemas.microsoft.com/office/powerpoint/2010/main" val="3397477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Notes from 9/25 Call: Cristina will organize slides into sections with visual differentiation for transitions</a:t>
            </a:r>
          </a:p>
          <a:p>
            <a:endParaRPr lang="en-US" dirty="0"/>
          </a:p>
          <a:p>
            <a:r>
              <a:rPr lang="en-US" dirty="0"/>
              <a:t>Cristina edited all slides for consistency in capitalization, fonts, styles, etc. </a:t>
            </a:r>
          </a:p>
          <a:p>
            <a:r>
              <a:rPr lang="en-US" dirty="0"/>
              <a:t>Jason &amp; team – Final QA review.</a:t>
            </a:r>
          </a:p>
          <a:p>
            <a:r>
              <a:rPr lang="en-US" dirty="0"/>
              <a:t>Different cover photo?</a:t>
            </a:r>
          </a:p>
        </p:txBody>
      </p:sp>
      <p:sp>
        <p:nvSpPr>
          <p:cNvPr id="4" name="Slide Number Placeholder 3"/>
          <p:cNvSpPr>
            <a:spLocks noGrp="1"/>
          </p:cNvSpPr>
          <p:nvPr>
            <p:ph type="sldNum" sz="quarter" idx="5"/>
          </p:nvPr>
        </p:nvSpPr>
        <p:spPr/>
        <p:txBody>
          <a:bodyPr/>
          <a:lstStyle/>
          <a:p>
            <a:fld id="{A6E1169C-4C67-4526-AFFB-60A2E5C87D45}" type="slidenum">
              <a:rPr lang="en-US" smtClean="0"/>
              <a:t>1</a:t>
            </a:fld>
            <a:endParaRPr lang="en-US"/>
          </a:p>
        </p:txBody>
      </p:sp>
    </p:spTree>
    <p:extLst>
      <p:ext uri="{BB962C8B-B14F-4D97-AF65-F5344CB8AC3E}">
        <p14:creationId xmlns:p14="http://schemas.microsoft.com/office/powerpoint/2010/main" val="2255622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If we start with new pavement having a 100 PCI, we expect and budget for preventative maintenance as a first order of business. </a:t>
            </a:r>
          </a:p>
          <a:p>
            <a:endParaRPr lang="en-US" dirty="0">
              <a:latin typeface="Calibri"/>
              <a:ea typeface="Calibri"/>
              <a:cs typeface="Calibri"/>
            </a:endParaRPr>
          </a:p>
          <a:p>
            <a:r>
              <a:rPr lang="en-US" dirty="0">
                <a:latin typeface="Calibri"/>
                <a:ea typeface="Calibri"/>
                <a:cs typeface="Calibri"/>
              </a:rPr>
              <a:t>Talking about pavements that range in PCI score between 80- and 97. In this region our pavements are rated "good“ and “satisfactory” We do what we can to keep those assets in this range. Users and maintenance managers are happy here in this range. These pavement generally look nice, perform well, and the preventative maintenance necessary in this region is relatively less expensive and causes less disruption than rehabilitation options. </a:t>
            </a:r>
          </a:p>
          <a:p>
            <a:endParaRPr lang="en-US" dirty="0">
              <a:latin typeface="Calibri"/>
              <a:ea typeface="Calibri"/>
              <a:cs typeface="Calibri"/>
            </a:endParaRPr>
          </a:p>
          <a:p>
            <a:r>
              <a:rPr lang="en-US" dirty="0">
                <a:latin typeface="Calibri"/>
                <a:ea typeface="Calibri"/>
                <a:cs typeface="Calibri"/>
              </a:rPr>
              <a:t>PHOTO Discussion</a:t>
            </a:r>
          </a:p>
          <a:p>
            <a:r>
              <a:rPr lang="en-US" dirty="0">
                <a:latin typeface="Calibri"/>
                <a:ea typeface="Calibri"/>
                <a:cs typeface="Calibri"/>
              </a:rPr>
              <a:t>The inspection of this pavement, in combination with the PCI methodology, told us this pavement has score of 89. There are some medium severity longitudinal and transverse cracks and some low severity depressions in the pavement surface. </a:t>
            </a:r>
          </a:p>
          <a:p>
            <a:endParaRPr lang="en-US" dirty="0">
              <a:latin typeface="Calibri"/>
              <a:ea typeface="Calibri"/>
              <a:cs typeface="Calibri"/>
            </a:endParaRPr>
          </a:p>
          <a:p>
            <a:r>
              <a:rPr lang="en-US" dirty="0">
                <a:latin typeface="Calibri"/>
                <a:ea typeface="Calibri"/>
                <a:cs typeface="Calibri"/>
              </a:rPr>
              <a:t>We typically perform crack sealing and sealcoating in this region to reduce the severity of the distresses in the pavement from “medium” severity to “low” severity. The reduction of distress severity increases the PCI score from 89 to 92. This is how we “buy back” pavement service life in our program. </a:t>
            </a:r>
          </a:p>
        </p:txBody>
      </p:sp>
      <p:sp>
        <p:nvSpPr>
          <p:cNvPr id="4" name="Slide Number Placeholder 3"/>
          <p:cNvSpPr>
            <a:spLocks noGrp="1"/>
          </p:cNvSpPr>
          <p:nvPr>
            <p:ph type="sldNum" sz="quarter" idx="5"/>
          </p:nvPr>
        </p:nvSpPr>
        <p:spPr/>
        <p:txBody>
          <a:bodyPr/>
          <a:lstStyle/>
          <a:p>
            <a:fld id="{A6E1169C-4C67-4526-AFFB-60A2E5C87D45}" type="slidenum">
              <a:rPr lang="en-US" smtClean="0"/>
              <a:t>10</a:t>
            </a:fld>
            <a:endParaRPr lang="en-US"/>
          </a:p>
        </p:txBody>
      </p:sp>
    </p:spTree>
    <p:extLst>
      <p:ext uri="{BB962C8B-B14F-4D97-AF65-F5344CB8AC3E}">
        <p14:creationId xmlns:p14="http://schemas.microsoft.com/office/powerpoint/2010/main" val="2182474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Our Flexible Base Repair Maintenance Option is implemented when pavement distress can no longer simply be sealed. </a:t>
            </a:r>
          </a:p>
          <a:p>
            <a:endParaRPr lang="en-US" dirty="0">
              <a:latin typeface="Calibri"/>
              <a:ea typeface="Calibri"/>
              <a:cs typeface="Calibri"/>
            </a:endParaRPr>
          </a:p>
          <a:p>
            <a:r>
              <a:rPr lang="en-US" dirty="0">
                <a:latin typeface="Calibri"/>
                <a:ea typeface="Calibri"/>
                <a:cs typeface="Calibri"/>
              </a:rPr>
              <a:t>Even though we keep up with crack sealing and preventative maintenance, eventually traffic loading and freeze thaw cycles will widen surface cracks that propagate into fatigue cracking/alligator cracking. This type of cracking indicates damage of all the layers that comprise the pavement structure. This type is damage is usually isolated, so replacing the pavement structure and compromised subgrade in isolated areas make sense for a repair type. </a:t>
            </a:r>
          </a:p>
          <a:p>
            <a:endParaRPr lang="en-US" dirty="0">
              <a:latin typeface="Calibri"/>
              <a:ea typeface="Calibri"/>
              <a:cs typeface="Calibri"/>
            </a:endParaRPr>
          </a:p>
          <a:p>
            <a:r>
              <a:rPr lang="en-US" dirty="0">
                <a:latin typeface="Calibri"/>
                <a:ea typeface="Calibri"/>
                <a:cs typeface="Calibri"/>
              </a:rPr>
              <a:t>According to PCI deterioration chart from the previous slide, isolated patching is expected to be the right fix for pavements in a wider range of named condition ratings. Pavements that rate in the satisfactory, fair, and poor conditions are expected to be economically improved with this isolated flexible base repair option.  In a similar fashion to cracks that are sealed, the areas of pavement that are patched are still considered defects in the pavement. A patched area does not deduct from the pavement score as much as the same area of alligator cracking or pavement rutting would. </a:t>
            </a:r>
          </a:p>
          <a:p>
            <a:endParaRPr lang="en-US" dirty="0">
              <a:latin typeface="Calibri"/>
              <a:ea typeface="Calibri"/>
              <a:cs typeface="Calibri"/>
            </a:endParaRPr>
          </a:p>
          <a:p>
            <a:r>
              <a:rPr lang="en-US" dirty="0">
                <a:latin typeface="Calibri"/>
                <a:ea typeface="Calibri"/>
                <a:cs typeface="Calibri"/>
              </a:rPr>
              <a:t>The photos in the slides indicate the range of PCI and “repair effect” of flexible base repair. </a:t>
            </a:r>
          </a:p>
        </p:txBody>
      </p:sp>
      <p:sp>
        <p:nvSpPr>
          <p:cNvPr id="4" name="Slide Number Placeholder 3"/>
          <p:cNvSpPr>
            <a:spLocks noGrp="1"/>
          </p:cNvSpPr>
          <p:nvPr>
            <p:ph type="sldNum" sz="quarter" idx="5"/>
          </p:nvPr>
        </p:nvSpPr>
        <p:spPr/>
        <p:txBody>
          <a:bodyPr/>
          <a:lstStyle/>
          <a:p>
            <a:fld id="{A6E1169C-4C67-4526-AFFB-60A2E5C87D45}" type="slidenum">
              <a:rPr lang="en-US" smtClean="0"/>
              <a:t>11</a:t>
            </a:fld>
            <a:endParaRPr lang="en-US"/>
          </a:p>
        </p:txBody>
      </p:sp>
    </p:spTree>
    <p:extLst>
      <p:ext uri="{BB962C8B-B14F-4D97-AF65-F5344CB8AC3E}">
        <p14:creationId xmlns:p14="http://schemas.microsoft.com/office/powerpoint/2010/main" val="1480024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Rehab – resurfacing entire length and width.</a:t>
            </a:r>
          </a:p>
          <a:p>
            <a:endParaRPr lang="en-US" dirty="0">
              <a:latin typeface="Calibri"/>
              <a:ea typeface="Calibri"/>
              <a:cs typeface="Calibri"/>
            </a:endParaRPr>
          </a:p>
          <a:p>
            <a:r>
              <a:rPr lang="en-US" dirty="0">
                <a:latin typeface="Calibri"/>
                <a:ea typeface="Calibri"/>
                <a:cs typeface="Calibri"/>
              </a:rPr>
              <a:t>There is a point at which patching by itself no longer becomes a viable option for pavement rehab. From a practical standpoint, how many patches are too many in a single pavement?  The PCI calculations confirm what’s easily observed.  Don’t forget the patches, even in a good condition, are pulling down our PCI score. </a:t>
            </a:r>
          </a:p>
          <a:p>
            <a:endParaRPr lang="en-US" dirty="0">
              <a:latin typeface="Calibri"/>
              <a:ea typeface="Calibri"/>
              <a:cs typeface="Calibri"/>
            </a:endParaRPr>
          </a:p>
          <a:p>
            <a:r>
              <a:rPr lang="en-US" dirty="0">
                <a:latin typeface="Calibri"/>
                <a:ea typeface="Calibri"/>
                <a:cs typeface="Calibri"/>
              </a:rPr>
              <a:t>So at about 17 to 20 years after a pavement is new, we should budget and plan to replace the wearing course, which is typically the top 1.5” of the entire pavement surface.</a:t>
            </a:r>
          </a:p>
          <a:p>
            <a:endParaRPr lang="en-US" dirty="0">
              <a:latin typeface="Calibri"/>
              <a:ea typeface="Calibri"/>
              <a:cs typeface="Calibri"/>
            </a:endParaRPr>
          </a:p>
          <a:p>
            <a:r>
              <a:rPr lang="en-US" dirty="0">
                <a:latin typeface="Calibri"/>
                <a:ea typeface="Calibri"/>
                <a:cs typeface="Calibri"/>
              </a:rPr>
              <a:t>After we perform this option, we’ve removed all observable distress in the pavement surface, which means we get that surface PCI rating back up to 100. resurfacing is the economical choice when the PCI range is somewhere between a PCI of 10 and 58.  Depending on where within the range we rate a particular pavement, we plan and budget for additional base repairs to be completed as a preparation step for the resurfacing. </a:t>
            </a:r>
          </a:p>
          <a:p>
            <a:endParaRPr lang="en-US" dirty="0">
              <a:latin typeface="Calibri"/>
              <a:ea typeface="Calibri"/>
              <a:cs typeface="Calibri"/>
            </a:endParaRPr>
          </a:p>
          <a:p>
            <a:r>
              <a:rPr lang="en-US" dirty="0">
                <a:latin typeface="Calibri"/>
                <a:ea typeface="Calibri"/>
                <a:cs typeface="Calibri"/>
              </a:rPr>
              <a:t>When we see PCI below a value of 10, we are likely going to need to replace all the base course. At this point there is just no thing worth trying to save from a constructability standpoint. </a:t>
            </a:r>
          </a:p>
        </p:txBody>
      </p:sp>
      <p:sp>
        <p:nvSpPr>
          <p:cNvPr id="4" name="Slide Number Placeholder 3"/>
          <p:cNvSpPr>
            <a:spLocks noGrp="1"/>
          </p:cNvSpPr>
          <p:nvPr>
            <p:ph type="sldNum" sz="quarter" idx="5"/>
          </p:nvPr>
        </p:nvSpPr>
        <p:spPr/>
        <p:txBody>
          <a:bodyPr/>
          <a:lstStyle/>
          <a:p>
            <a:fld id="{A6E1169C-4C67-4526-AFFB-60A2E5C87D45}" type="slidenum">
              <a:rPr lang="en-US" smtClean="0"/>
              <a:t>12</a:t>
            </a:fld>
            <a:endParaRPr lang="en-US"/>
          </a:p>
        </p:txBody>
      </p:sp>
    </p:spTree>
    <p:extLst>
      <p:ext uri="{BB962C8B-B14F-4D97-AF65-F5344CB8AC3E}">
        <p14:creationId xmlns:p14="http://schemas.microsoft.com/office/powerpoint/2010/main" val="2185674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Reconstruction – we want to avoid. It’s the most expensive option there is. If we are truly maintaining pavements, we should never need to get to this point. </a:t>
            </a:r>
          </a:p>
          <a:p>
            <a:endParaRPr lang="en-US" dirty="0">
              <a:latin typeface="Calibri"/>
              <a:ea typeface="Calibri"/>
              <a:cs typeface="Calibri"/>
            </a:endParaRPr>
          </a:p>
          <a:p>
            <a:r>
              <a:rPr lang="en-US" dirty="0">
                <a:latin typeface="Calibri"/>
                <a:ea typeface="Calibri"/>
                <a:cs typeface="Calibri"/>
              </a:rPr>
              <a:t>Full reconstruction is when we remove everything down to the subgrade or native soil and rebuild the entire pavement section, literally from the ground up. </a:t>
            </a:r>
          </a:p>
          <a:p>
            <a:endParaRPr lang="en-US" dirty="0">
              <a:latin typeface="Calibri"/>
              <a:ea typeface="Calibri"/>
              <a:cs typeface="Calibri"/>
            </a:endParaRPr>
          </a:p>
          <a:p>
            <a:r>
              <a:rPr lang="en-US" dirty="0">
                <a:latin typeface="Calibri"/>
                <a:ea typeface="Calibri"/>
                <a:cs typeface="Calibri"/>
              </a:rPr>
              <a:t>IN the photos, the PCI wasn't exactly in the range for full reconstruction, but it was obvious during the field view that full reconstruction was the proper option. </a:t>
            </a:r>
          </a:p>
          <a:p>
            <a:endParaRPr lang="en-US" dirty="0">
              <a:latin typeface="Calibri"/>
              <a:ea typeface="Calibri"/>
              <a:cs typeface="Calibri"/>
            </a:endParaRPr>
          </a:p>
          <a:p>
            <a:r>
              <a:rPr lang="en-US" dirty="0">
                <a:latin typeface="Calibri"/>
                <a:ea typeface="Calibri"/>
                <a:cs typeface="Calibri"/>
              </a:rPr>
              <a:t>Its worth mentioning, pavement may also need to be rebuilt when utilities beneath require replacement or when there are factors other than maintenance are at play. For example, when a planned major change in use requires a redesign of the pavement section depth, etc. Sometimes use of a particular pavement increases slowly over time, which creates a situation in which the original pavement design is insufficient.  </a:t>
            </a:r>
          </a:p>
          <a:p>
            <a:endParaRPr lang="en-US" dirty="0">
              <a:latin typeface="Calibri"/>
              <a:ea typeface="Calibri"/>
              <a:cs typeface="Calibri"/>
            </a:endParaRPr>
          </a:p>
          <a:p>
            <a:r>
              <a:rPr lang="en-US" dirty="0">
                <a:latin typeface="Calibri"/>
                <a:ea typeface="Calibri"/>
                <a:cs typeface="Calibri"/>
              </a:rPr>
              <a:t>Again, our goal as maintenance managers is to completely avoid full depth reconstruction. Reconstruction uses funding that could be used to keep our other assets in better condition.</a:t>
            </a:r>
          </a:p>
        </p:txBody>
      </p:sp>
      <p:sp>
        <p:nvSpPr>
          <p:cNvPr id="4" name="Slide Number Placeholder 3"/>
          <p:cNvSpPr>
            <a:spLocks noGrp="1"/>
          </p:cNvSpPr>
          <p:nvPr>
            <p:ph type="sldNum" sz="quarter" idx="5"/>
          </p:nvPr>
        </p:nvSpPr>
        <p:spPr/>
        <p:txBody>
          <a:bodyPr/>
          <a:lstStyle/>
          <a:p>
            <a:fld id="{A6E1169C-4C67-4526-AFFB-60A2E5C87D45}" type="slidenum">
              <a:rPr lang="en-US" smtClean="0"/>
              <a:t>13</a:t>
            </a:fld>
            <a:endParaRPr lang="en-US"/>
          </a:p>
        </p:txBody>
      </p:sp>
    </p:spTree>
    <p:extLst>
      <p:ext uri="{BB962C8B-B14F-4D97-AF65-F5344CB8AC3E}">
        <p14:creationId xmlns:p14="http://schemas.microsoft.com/office/powerpoint/2010/main" val="1102562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DOM</a:t>
            </a:r>
          </a:p>
          <a:p>
            <a:endParaRPr lang="en-US" dirty="0"/>
          </a:p>
          <a:p>
            <a:pPr marL="0" lvl="2" indent="-362448">
              <a:lnSpc>
                <a:spcPct val="107000"/>
              </a:lnSpc>
              <a:tabLst>
                <a:tab pos="1520269" algn="l"/>
              </a:tabLst>
            </a:pPr>
            <a:r>
              <a:rPr lang="en-US" kern="100" dirty="0">
                <a:cs typeface="Times New Roman" panose="02020603050405020304" pitchFamily="18" charset="0"/>
              </a:rPr>
              <a:t>We also use our pavement maintenance prioritization tool help us plan in two distinct ways. Short term project planning.. This is what we do to help select the projects we are going to scope, design and bid each year.  We also use the tool to help us discuss and optimize funding over longer-term periods.  We want to put ourselves in a position in which we have adequate funding to “keep up” with changing conditions of pavements in the network. With the tool, we’ve confirmed that “keep up” scenarios are always less expensive in the long run than “catch up” scenarios. </a:t>
            </a:r>
          </a:p>
          <a:p>
            <a:pPr marL="0" lvl="2" indent="-362448">
              <a:lnSpc>
                <a:spcPct val="107000"/>
              </a:lnSpc>
              <a:tabLst>
                <a:tab pos="1520269" algn="l"/>
              </a:tabLst>
            </a:pPr>
            <a:endParaRPr lang="en-US" kern="100" dirty="0">
              <a:cs typeface="Times New Roman" panose="02020603050405020304" pitchFamily="18" charset="0"/>
            </a:endParaRPr>
          </a:p>
          <a:p>
            <a:pPr marL="0" lvl="2" indent="-362448">
              <a:lnSpc>
                <a:spcPct val="107000"/>
              </a:lnSpc>
              <a:tabLst>
                <a:tab pos="1520269" algn="l"/>
              </a:tabLst>
            </a:pPr>
            <a:r>
              <a:rPr lang="en-US" kern="100" dirty="0">
                <a:cs typeface="Times New Roman" panose="02020603050405020304" pitchFamily="18" charset="0"/>
              </a:rPr>
              <a:t>How does the maintenance prioritization tool work to give us the outputs we need?</a:t>
            </a:r>
          </a:p>
          <a:p>
            <a:pPr marL="0" lvl="2" indent="-362448">
              <a:lnSpc>
                <a:spcPct val="107000"/>
              </a:lnSpc>
              <a:tabLst>
                <a:tab pos="1520269" algn="l"/>
              </a:tabLst>
            </a:pPr>
            <a:endParaRPr lang="en-US" kern="100" dirty="0">
              <a:cs typeface="Times New Roman" panose="02020603050405020304" pitchFamily="18" charset="0"/>
            </a:endParaRPr>
          </a:p>
          <a:p>
            <a:pPr marL="0" lvl="2" indent="-362448">
              <a:lnSpc>
                <a:spcPct val="107000"/>
              </a:lnSpc>
              <a:buFont typeface="+mj-lt"/>
              <a:buAutoNum type="arabicPeriod"/>
              <a:tabLst>
                <a:tab pos="1520269" algn="l"/>
              </a:tabLst>
            </a:pPr>
            <a:r>
              <a:rPr lang="en-US" kern="100" dirty="0">
                <a:cs typeface="Times New Roman" panose="02020603050405020304" pitchFamily="18" charset="0"/>
              </a:rPr>
              <a:t>Our maintenance prioritization tool uses the pavement distress data to calculate a PCI for each parking lot. </a:t>
            </a:r>
          </a:p>
          <a:p>
            <a:pPr marL="0" lvl="2" indent="-362448">
              <a:lnSpc>
                <a:spcPct val="107000"/>
              </a:lnSpc>
              <a:buFont typeface="+mj-lt"/>
              <a:buAutoNum type="arabicPeriod"/>
              <a:tabLst>
                <a:tab pos="1520269" algn="l"/>
              </a:tabLst>
            </a:pPr>
            <a:r>
              <a:rPr lang="en-US" kern="100" dirty="0">
                <a:cs typeface="Times New Roman" panose="02020603050405020304" pitchFamily="18" charset="0"/>
              </a:rPr>
              <a:t>The PCI score determines what type of maintenance needs to be done to the pavement. </a:t>
            </a:r>
          </a:p>
          <a:p>
            <a:pPr marL="0" lvl="2" indent="-362448">
              <a:lnSpc>
                <a:spcPct val="107000"/>
              </a:lnSpc>
              <a:buFont typeface="+mj-lt"/>
              <a:buAutoNum type="arabicPeriod"/>
              <a:tabLst>
                <a:tab pos="1520269" algn="l"/>
              </a:tabLst>
            </a:pPr>
            <a:r>
              <a:rPr lang="en-US" kern="100" dirty="0">
                <a:cs typeface="Times New Roman" panose="02020603050405020304" pitchFamily="18" charset="0"/>
              </a:rPr>
              <a:t>From there, we apply unit costs to the quantity and type of repairs we expect to be needed on a yearly basis for each parking lot. </a:t>
            </a:r>
          </a:p>
          <a:p>
            <a:pPr marL="0" lvl="2" indent="-362448">
              <a:lnSpc>
                <a:spcPct val="107000"/>
              </a:lnSpc>
              <a:buFont typeface="+mj-lt"/>
              <a:buAutoNum type="arabicPeriod"/>
              <a:tabLst>
                <a:tab pos="1520269" algn="l"/>
              </a:tabLst>
            </a:pPr>
            <a:r>
              <a:rPr lang="en-US" kern="100" dirty="0">
                <a:cs typeface="Times New Roman" panose="02020603050405020304" pitchFamily="18" charset="0"/>
              </a:rPr>
              <a:t>Based on the PCI measured in the first inspection, each parking lot follows the maintenance routine that we just discussed in those “before and after” photos and the deterioration model graphic. </a:t>
            </a:r>
          </a:p>
          <a:p>
            <a:pPr marL="0" lvl="2" indent="-362448">
              <a:lnSpc>
                <a:spcPct val="107000"/>
              </a:lnSpc>
              <a:tabLst>
                <a:tab pos="1520269" algn="l"/>
              </a:tabLst>
            </a:pPr>
            <a:endParaRPr lang="en-US" kern="100" dirty="0">
              <a:cs typeface="Times New Roman" panose="02020603050405020304" pitchFamily="18" charset="0"/>
            </a:endParaRPr>
          </a:p>
          <a:p>
            <a:pPr marL="0" lvl="2" indent="-362448">
              <a:lnSpc>
                <a:spcPct val="107000"/>
              </a:lnSpc>
              <a:tabLst>
                <a:tab pos="1520269" algn="l"/>
              </a:tabLst>
            </a:pPr>
            <a:r>
              <a:rPr lang="en-US" kern="100" dirty="0">
                <a:cs typeface="Times New Roman" panose="02020603050405020304" pitchFamily="18" charset="0"/>
              </a:rPr>
              <a:t>When we investigate budgeting options, the maintenance prioritization tool ultimately compares the cost estimates for the individual projects and our available budget to tell us which projects should be our priorities. The tool calculations are set to consider </a:t>
            </a:r>
          </a:p>
          <a:p>
            <a:pPr marL="0" lvl="2" indent="-362448">
              <a:lnSpc>
                <a:spcPct val="107000"/>
              </a:lnSpc>
              <a:buFont typeface="Arial"/>
              <a:buChar char="•"/>
              <a:tabLst>
                <a:tab pos="1520269" algn="l"/>
              </a:tabLst>
            </a:pPr>
            <a:r>
              <a:rPr lang="en-US" kern="100" dirty="0">
                <a:cs typeface="Times New Roman" panose="02020603050405020304" pitchFamily="18" charset="0"/>
              </a:rPr>
              <a:t>the importance ranking of the asset in comparison to the other assets in the network, </a:t>
            </a:r>
            <a:endParaRPr lang="en-US" dirty="0">
              <a:cs typeface="Times New Roman" panose="02020603050405020304" pitchFamily="18" charset="0"/>
            </a:endParaRPr>
          </a:p>
          <a:p>
            <a:pPr marL="0" lvl="2" indent="-362448">
              <a:lnSpc>
                <a:spcPct val="107000"/>
              </a:lnSpc>
              <a:buFont typeface="Arial"/>
              <a:buChar char="•"/>
              <a:tabLst>
                <a:tab pos="1520269" algn="l"/>
              </a:tabLst>
            </a:pPr>
            <a:r>
              <a:rPr lang="en-US" kern="100" dirty="0">
                <a:cs typeface="Times New Roman" panose="02020603050405020304" pitchFamily="18" charset="0"/>
              </a:rPr>
              <a:t>what maintenance was performed in the years immediately prior, </a:t>
            </a:r>
            <a:endParaRPr lang="en-US" dirty="0">
              <a:cs typeface="Times New Roman" panose="02020603050405020304" pitchFamily="18" charset="0"/>
            </a:endParaRPr>
          </a:p>
          <a:p>
            <a:pPr marL="0" lvl="2" indent="-362448">
              <a:lnSpc>
                <a:spcPct val="107000"/>
              </a:lnSpc>
              <a:buFont typeface="Arial"/>
              <a:buChar char="•"/>
              <a:tabLst>
                <a:tab pos="1520269" algn="l"/>
              </a:tabLst>
            </a:pPr>
            <a:r>
              <a:rPr lang="en-US" kern="100" dirty="0">
                <a:cs typeface="Times New Roman" panose="02020603050405020304" pitchFamily="18" charset="0"/>
              </a:rPr>
              <a:t>the overall benefit or expected increase in PCI if the “prescribed maintenance” is actually completed (this is called "</a:t>
            </a:r>
            <a:r>
              <a:rPr lang="en-US" b="1" kern="100" dirty="0">
                <a:cs typeface="Times New Roman" panose="02020603050405020304" pitchFamily="18" charset="0"/>
              </a:rPr>
              <a:t>optimization").</a:t>
            </a:r>
            <a:r>
              <a:rPr lang="en-US" kern="100" dirty="0">
                <a:cs typeface="Times New Roman" panose="02020603050405020304" pitchFamily="18" charset="0"/>
              </a:rPr>
              <a:t> </a:t>
            </a:r>
            <a:endParaRPr lang="en-US" dirty="0"/>
          </a:p>
          <a:p>
            <a:pPr marL="0" lvl="2" indent="-362448">
              <a:lnSpc>
                <a:spcPct val="107000"/>
              </a:lnSpc>
              <a:tabLst>
                <a:tab pos="1520269" algn="l"/>
              </a:tabLst>
            </a:pPr>
            <a:endParaRPr lang="en-US" kern="100" dirty="0">
              <a:cs typeface="Times New Roman" panose="02020603050405020304" pitchFamily="18" charset="0"/>
            </a:endParaRPr>
          </a:p>
          <a:p>
            <a:pPr marL="0" lvl="2" indent="-362448">
              <a:lnSpc>
                <a:spcPct val="107000"/>
              </a:lnSpc>
              <a:tabLst>
                <a:tab pos="1520269" algn="l"/>
              </a:tabLst>
            </a:pPr>
            <a:r>
              <a:rPr lang="en-US" kern="100" dirty="0">
                <a:cs typeface="Times New Roman" panose="02020603050405020304" pitchFamily="18" charset="0"/>
              </a:rPr>
              <a:t>When we budget, we pay particular attention to 1 yr projections, so we know what to do the coming year. we also look at other key metrics - a 5-year rolling budget and 20-year total expenditure. The tool is flexible in the fact we can observe the year-over-year changes in the expected condition of the network based on the anticipated expenditures. We can investigate an unlimited number of budgeting scenarios for any relevant period. We can also look at things such budget deficits, cost of deferred maintenance, and yearly backlog. We can tie any of those metrics to specific condition outcomes that are interesting to us. </a:t>
            </a:r>
          </a:p>
          <a:p>
            <a:pPr marL="0" lvl="2" indent="-362448">
              <a:lnSpc>
                <a:spcPct val="107000"/>
              </a:lnSpc>
              <a:tabLst>
                <a:tab pos="1520269" algn="l"/>
              </a:tabLst>
            </a:pPr>
            <a:br>
              <a:rPr lang="en-US" kern="100" dirty="0">
                <a:cs typeface="Times New Roman" panose="02020603050405020304" pitchFamily="18" charset="0"/>
              </a:rPr>
            </a:br>
            <a:r>
              <a:rPr lang="en-US" kern="100" dirty="0">
                <a:cs typeface="Times New Roman" panose="02020603050405020304" pitchFamily="18" charset="0"/>
              </a:rPr>
              <a:t>The example above shows two budgeting scenarios that we may compare. There nothing super interesting in this example. It is what we would expect. More funding means better overall condition rating at the end of any period. </a:t>
            </a:r>
          </a:p>
          <a:p>
            <a:pPr marL="0" lvl="2" indent="-362448">
              <a:lnSpc>
                <a:spcPct val="107000"/>
              </a:lnSpc>
              <a:tabLst>
                <a:tab pos="1520269" algn="l"/>
              </a:tabLst>
            </a:pPr>
            <a:endParaRPr lang="en-US" kern="100" dirty="0">
              <a:cs typeface="Times New Roman" panose="02020603050405020304" pitchFamily="18" charset="0"/>
            </a:endParaRPr>
          </a:p>
          <a:p>
            <a:pPr marL="0" lvl="2" indent="-362448">
              <a:lnSpc>
                <a:spcPct val="107000"/>
              </a:lnSpc>
              <a:tabLst>
                <a:tab pos="1520269" algn="l"/>
              </a:tabLst>
            </a:pPr>
            <a:r>
              <a:rPr lang="en-US" kern="100" dirty="0">
                <a:cs typeface="Times New Roman" panose="02020603050405020304" pitchFamily="18" charset="0"/>
              </a:rPr>
              <a:t>I’d be happy to quickly demonstrate some other budgeting concepts after we finish the presentation. For now, we need to stay on track. </a:t>
            </a:r>
            <a:r>
              <a:rPr lang="en-US" sz="1900" i="1" dirty="0">
                <a:latin typeface="Aptos"/>
                <a:ea typeface="Aptos" panose="020B0004020202020204" pitchFamily="34" charset="0"/>
                <a:cs typeface="Times New Roman" panose="02020603050405020304" pitchFamily="18" charset="0"/>
              </a:rPr>
              <a:t>Luke is going to provide some additional details of the yearly planning we do to advance projects from our tool into construction. </a:t>
            </a:r>
            <a:endParaRPr lang="en-US" i="1" kern="100" dirty="0">
              <a:latin typeface="Aptos"/>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6E1169C-4C67-4526-AFFB-60A2E5C87D45}" type="slidenum">
              <a:rPr lang="en-US" smtClean="0"/>
              <a:t>14</a:t>
            </a:fld>
            <a:endParaRPr lang="en-US"/>
          </a:p>
        </p:txBody>
      </p:sp>
    </p:spTree>
    <p:extLst>
      <p:ext uri="{BB962C8B-B14F-4D97-AF65-F5344CB8AC3E}">
        <p14:creationId xmlns:p14="http://schemas.microsoft.com/office/powerpoint/2010/main" val="502550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LUKE</a:t>
            </a:r>
          </a:p>
          <a:p>
            <a:endParaRPr lang="en-US" sz="1100" dirty="0"/>
          </a:p>
          <a:p>
            <a:pPr marL="0" lvl="0" indent="-91396">
              <a:lnSpc>
                <a:spcPct val="107000"/>
              </a:lnSpc>
              <a:tabLst>
                <a:tab pos="365804" algn="l"/>
              </a:tabLst>
            </a:pPr>
            <a:r>
              <a:rPr lang="en-US" sz="1100" dirty="0"/>
              <a:t>As Dom stated we use the tool to help us pick a list of projects to complete each year. We call that list of projects from the tool. “prescribed repairs”. The list of repairs doesn’t become “proposed repairs” until a design is complete, and a contract developed. </a:t>
            </a:r>
          </a:p>
          <a:p>
            <a:pPr marL="0" lvl="0" indent="-91396">
              <a:lnSpc>
                <a:spcPct val="107000"/>
              </a:lnSpc>
              <a:tabLst>
                <a:tab pos="365804" algn="l"/>
              </a:tabLst>
            </a:pPr>
            <a:endParaRPr lang="en-US" sz="1100" dirty="0"/>
          </a:p>
          <a:p>
            <a:pPr marL="0" lvl="0" indent="-91396">
              <a:lnSpc>
                <a:spcPct val="107000"/>
              </a:lnSpc>
              <a:tabLst>
                <a:tab pos="365804" algn="l"/>
              </a:tabLst>
            </a:pPr>
            <a:r>
              <a:rPr lang="en-US" sz="1100" dirty="0"/>
              <a:t>we send our list of "prescribed repairs" to any stakeholders that may have some input on the construction and coordination of work we are thinking about doing.  Their input and feedback helps us decide whether we advance any prescribed project into design. During this period, others are encouraged to  provide their facility’s blackout dates and times when construction would disrupt operations. </a:t>
            </a:r>
          </a:p>
          <a:p>
            <a:pPr marL="0" lvl="0" indent="-91396">
              <a:lnSpc>
                <a:spcPct val="107000"/>
              </a:lnSpc>
              <a:tabLst>
                <a:tab pos="365804" algn="l"/>
              </a:tabLst>
            </a:pPr>
            <a:endParaRPr lang="en-US" sz="1100" dirty="0"/>
          </a:p>
          <a:p>
            <a:pPr marL="0" lvl="0" indent="-91396">
              <a:lnSpc>
                <a:spcPct val="107000"/>
              </a:lnSpc>
              <a:tabLst>
                <a:tab pos="365804" algn="l"/>
              </a:tabLst>
            </a:pPr>
            <a:r>
              <a:rPr lang="en-US" sz="1100" dirty="0"/>
              <a:t>We use all the input to adjust our list of potential projects. We repeat the process and adjusting the list until all stakeholders agree on the list.  In simple terms, this process makes sure we are out of each others way and not proposing an expensive fix for a pavement that will be torn up or removed in the near future. </a:t>
            </a:r>
          </a:p>
          <a:p>
            <a:pPr marL="365804" lvl="1" indent="-365804">
              <a:lnSpc>
                <a:spcPct val="107000"/>
              </a:lnSpc>
              <a:tabLst>
                <a:tab pos="365804" algn="l"/>
              </a:tabLst>
            </a:pPr>
            <a:endParaRPr lang="en-US" sz="1100" dirty="0"/>
          </a:p>
          <a:p>
            <a:pPr marL="365804" lvl="1" indent="-365804">
              <a:lnSpc>
                <a:spcPct val="107000"/>
              </a:lnSpc>
              <a:tabLst>
                <a:tab pos="365804" algn="l"/>
              </a:tabLst>
            </a:pPr>
            <a:r>
              <a:rPr lang="en-US" sz="1100" dirty="0"/>
              <a:t>We also get many questions during our planning period about future paving plans. Because we have along term plan that includes a list of repairs for every pavement in our network, , we let folks know when we plan to address their concerns. </a:t>
            </a:r>
          </a:p>
          <a:p>
            <a:endParaRPr lang="en-US" dirty="0"/>
          </a:p>
        </p:txBody>
      </p:sp>
      <p:sp>
        <p:nvSpPr>
          <p:cNvPr id="4" name="Slide Number Placeholder 3"/>
          <p:cNvSpPr>
            <a:spLocks noGrp="1"/>
          </p:cNvSpPr>
          <p:nvPr>
            <p:ph type="sldNum" sz="quarter" idx="5"/>
          </p:nvPr>
        </p:nvSpPr>
        <p:spPr/>
        <p:txBody>
          <a:bodyPr/>
          <a:lstStyle/>
          <a:p>
            <a:fld id="{A6E1169C-4C67-4526-AFFB-60A2E5C87D45}" type="slidenum">
              <a:rPr lang="en-US" smtClean="0"/>
              <a:t>15</a:t>
            </a:fld>
            <a:endParaRPr lang="en-US"/>
          </a:p>
        </p:txBody>
      </p:sp>
    </p:spTree>
    <p:extLst>
      <p:ext uri="{BB962C8B-B14F-4D97-AF65-F5344CB8AC3E}">
        <p14:creationId xmlns:p14="http://schemas.microsoft.com/office/powerpoint/2010/main" val="2077457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ptos" panose="02110004020202020204"/>
                <a:ea typeface="+mn-ea"/>
                <a:cs typeface="+mn-cs"/>
              </a:rPr>
              <a:t>Notes from 9/25 Call:  Add additional slides showing: </a:t>
            </a:r>
            <a:r>
              <a:rPr lang="en-US" sz="1200" i="1" dirty="0"/>
              <a:t>weekly schedule with contractors. internal daily briefings/email briefings from Jason.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Cristina will add a screenshot of excel schedule to the slides (received access from Kurt) and screen shot or links to interactive mapping (received link from Jason).</a:t>
            </a:r>
          </a:p>
          <a:p>
            <a:r>
              <a:rPr lang="en-US" sz="1100" i="1" dirty="0"/>
              <a:t>Luke – send </a:t>
            </a:r>
            <a:r>
              <a:rPr lang="en-US" sz="1800" i="1" dirty="0">
                <a:effectLst/>
                <a:latin typeface="Aptos" panose="020B0004020202020204" pitchFamily="34" charset="0"/>
                <a:ea typeface="Aptos" panose="020B0004020202020204" pitchFamily="34" charset="0"/>
                <a:cs typeface="Aptos" panose="020B0004020202020204" pitchFamily="34" charset="0"/>
              </a:rPr>
              <a:t>photo of Signage /Parking Lot with Sign Showing Construction Activity</a:t>
            </a:r>
            <a:endParaRPr lang="en-US" sz="1100" i="1" dirty="0"/>
          </a:p>
          <a:p>
            <a:r>
              <a:rPr lang="en-US" sz="1100" i="1" dirty="0"/>
              <a:t> </a:t>
            </a:r>
            <a:endParaRPr lang="en-US" sz="1100" dirty="0"/>
          </a:p>
          <a:p>
            <a:pPr marL="0" lvl="1" indent="-365804">
              <a:lnSpc>
                <a:spcPct val="107000"/>
              </a:lnSpc>
              <a:tabLst>
                <a:tab pos="365804" algn="l"/>
              </a:tabLst>
            </a:pPr>
            <a:r>
              <a:rPr lang="en-US" sz="1100" dirty="0"/>
              <a:t>LUKE</a:t>
            </a:r>
          </a:p>
          <a:p>
            <a:pPr marL="0" lvl="1" indent="-365804">
              <a:lnSpc>
                <a:spcPct val="107000"/>
              </a:lnSpc>
              <a:tabLst>
                <a:tab pos="365804" algn="l"/>
              </a:tabLst>
            </a:pPr>
            <a:endParaRPr lang="en-US" sz="1100" dirty="0"/>
          </a:p>
          <a:p>
            <a:pPr marL="0" lvl="1" indent="-365804">
              <a:lnSpc>
                <a:spcPct val="107000"/>
              </a:lnSpc>
              <a:tabLst>
                <a:tab pos="365804" algn="l"/>
              </a:tabLst>
            </a:pPr>
            <a:r>
              <a:rPr lang="en-US" sz="1100" dirty="0"/>
              <a:t>The planning we did with the tool and our imagery data helps us to determine where to begin and what to expect within our network. We call that network planning. It doesn’t give us the exact answer for each pavement, but it gets us very close and provides a budgetary estimate. The network planning ends when we’ve finalized our lists with the other stakeholders. Its at this point that we are done with our complicated spreadsheets and complex calculations. We are ready to begin project planning. </a:t>
            </a:r>
          </a:p>
          <a:p>
            <a:pPr marL="0" lvl="1" indent="-365804">
              <a:lnSpc>
                <a:spcPct val="107000"/>
              </a:lnSpc>
              <a:tabLst>
                <a:tab pos="365804" algn="l"/>
              </a:tabLst>
            </a:pPr>
            <a:endParaRPr lang="en-US" sz="1100" dirty="0"/>
          </a:p>
          <a:p>
            <a:pPr marL="0" lvl="1" indent="-365804">
              <a:lnSpc>
                <a:spcPct val="107000"/>
              </a:lnSpc>
              <a:tabLst>
                <a:tab pos="365804" algn="l"/>
              </a:tabLst>
            </a:pPr>
            <a:r>
              <a:rPr lang="en-US" sz="1100" dirty="0"/>
              <a:t>Project planning begins with field views to finalize scope and confirm constructability of the projects that we propose. We take our lists and maps and head to the field to verify scope, estimated quantities, and make our last notes before we advertise, bid, and award. </a:t>
            </a:r>
          </a:p>
          <a:p>
            <a:pPr marL="0" lvl="1" indent="-365804">
              <a:lnSpc>
                <a:spcPct val="107000"/>
              </a:lnSpc>
              <a:tabLst>
                <a:tab pos="365804" algn="l"/>
              </a:tabLst>
            </a:pPr>
            <a:endParaRPr lang="en-US" sz="1100" dirty="0"/>
          </a:p>
          <a:p>
            <a:pPr marL="0" lvl="1" indent="-365804">
              <a:lnSpc>
                <a:spcPct val="107000"/>
              </a:lnSpc>
              <a:tabLst>
                <a:tab pos="365804" algn="l"/>
              </a:tabLst>
            </a:pPr>
            <a:r>
              <a:rPr lang="en-US" sz="1100" dirty="0"/>
              <a:t>Because we a have a very short construction period, when there are significantly less people on campus, we move quickly through bidding and award and begin aligning construction schedules with campus operations. We want to get to work the day summer break begins and wrap up as quickly as possible. </a:t>
            </a:r>
          </a:p>
          <a:p>
            <a:pPr marL="0" lvl="1" indent="-365804">
              <a:lnSpc>
                <a:spcPct val="107000"/>
              </a:lnSpc>
              <a:tabLst>
                <a:tab pos="365804" algn="l"/>
              </a:tabLst>
            </a:pPr>
            <a:endParaRPr lang="en-US" sz="1100" dirty="0"/>
          </a:p>
          <a:p>
            <a:pPr marL="0" lvl="1" indent="-365804">
              <a:lnSpc>
                <a:spcPct val="107000"/>
              </a:lnSpc>
              <a:tabLst>
                <a:tab pos="365804" algn="l"/>
              </a:tabLst>
            </a:pPr>
            <a:r>
              <a:rPr lang="en-US" sz="1100" dirty="0"/>
              <a:t> After contractors go to work, Transportation Services is constantly busy with communicating plans to affected parties, dealing with complaints/ concerns, and ensuring vehicles aren’t in the way of the paving contractor.</a:t>
            </a:r>
          </a:p>
          <a:p>
            <a:endParaRPr lang="en-US" sz="1100" dirty="0"/>
          </a:p>
        </p:txBody>
      </p:sp>
      <p:sp>
        <p:nvSpPr>
          <p:cNvPr id="4" name="Slide Number Placeholder 3"/>
          <p:cNvSpPr>
            <a:spLocks noGrp="1"/>
          </p:cNvSpPr>
          <p:nvPr>
            <p:ph type="sldNum" sz="quarter" idx="5"/>
          </p:nvPr>
        </p:nvSpPr>
        <p:spPr/>
        <p:txBody>
          <a:bodyPr/>
          <a:lstStyle/>
          <a:p>
            <a:fld id="{A6E1169C-4C67-4526-AFFB-60A2E5C87D45}" type="slidenum">
              <a:rPr lang="en-US" smtClean="0"/>
              <a:t>16</a:t>
            </a:fld>
            <a:endParaRPr lang="en-US"/>
          </a:p>
        </p:txBody>
      </p:sp>
    </p:spTree>
    <p:extLst>
      <p:ext uri="{BB962C8B-B14F-4D97-AF65-F5344CB8AC3E}">
        <p14:creationId xmlns:p14="http://schemas.microsoft.com/office/powerpoint/2010/main" val="2467844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E1169C-4C67-4526-AFFB-60A2E5C87D45}" type="slidenum">
              <a:rPr lang="en-US" smtClean="0"/>
              <a:t>17</a:t>
            </a:fld>
            <a:endParaRPr lang="en-US"/>
          </a:p>
        </p:txBody>
      </p:sp>
    </p:spTree>
    <p:extLst>
      <p:ext uri="{BB962C8B-B14F-4D97-AF65-F5344CB8AC3E}">
        <p14:creationId xmlns:p14="http://schemas.microsoft.com/office/powerpoint/2010/main" val="696496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E1169C-4C67-4526-AFFB-60A2E5C87D45}" type="slidenum">
              <a:rPr lang="en-US" smtClean="0"/>
              <a:t>18</a:t>
            </a:fld>
            <a:endParaRPr lang="en-US"/>
          </a:p>
        </p:txBody>
      </p:sp>
    </p:spTree>
    <p:extLst>
      <p:ext uri="{BB962C8B-B14F-4D97-AF65-F5344CB8AC3E}">
        <p14:creationId xmlns:p14="http://schemas.microsoft.com/office/powerpoint/2010/main" val="3731762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Luke</a:t>
            </a:r>
          </a:p>
          <a:p>
            <a:endParaRPr lang="en-US" sz="1100" dirty="0"/>
          </a:p>
          <a:p>
            <a:r>
              <a:rPr lang="en-US" sz="1100" dirty="0"/>
              <a:t>PSU transportation services has 6 years of construction under this program our belts. How is going? The short answer is “pretty good.” Leadership understands the importance of a proactive approach. </a:t>
            </a:r>
          </a:p>
          <a:p>
            <a:endParaRPr lang="en-US" sz="1100" dirty="0"/>
          </a:p>
          <a:p>
            <a:r>
              <a:rPr lang="en-US" sz="1100" dirty="0"/>
              <a:t>Since 2018 , we’ve completed 241 pavement maintenance projects on Transportation Services parking lots and </a:t>
            </a:r>
            <a:r>
              <a:rPr lang="en-US" sz="1100" i="1" dirty="0"/>
              <a:t>spent roughly $6M</a:t>
            </a:r>
            <a:r>
              <a:rPr lang="en-US" sz="1100" dirty="0"/>
              <a:t>. </a:t>
            </a:r>
          </a:p>
          <a:p>
            <a:endParaRPr lang="en-US" sz="1100" dirty="0"/>
          </a:p>
          <a:p>
            <a:r>
              <a:rPr lang="en-US" sz="1100" dirty="0"/>
              <a:t>When we started, the network was in relatively good condition on average. 95% of the network was rated  by the PCI system as having at least a “fair” rating, and there were no immediate failures noted. As we move into 2025, the metrics are about the same, which indicates our level of spending is dialed in. We can “keep up” the network rather than “catch up”. </a:t>
            </a:r>
          </a:p>
          <a:p>
            <a:endParaRPr lang="en-US" sz="1100" dirty="0"/>
          </a:p>
          <a:p>
            <a:r>
              <a:rPr lang="en-US" sz="1100" dirty="0"/>
              <a:t>What’s the difference in keeping up vs. catching up?  Keeping up means we are avoiding the cost of deferred maintenance. This happens only when the available funding covers the projected cost of maintenance year over year. For a yearly pavement maintenance program, the cost of deferred maintenance must also consider the additional deterioration that happens during the period in which maintenance is deferred. Deferred maintenance also means additional inflation costs are likely to be realized during the period in which we wait for funding to be available. </a:t>
            </a:r>
          </a:p>
          <a:p>
            <a:endParaRPr lang="en-US" sz="1100" dirty="0"/>
          </a:p>
          <a:p>
            <a:r>
              <a:rPr lang="en-US" sz="1100" dirty="0"/>
              <a:t>The results of having a pavement maintenance program are in the numbers and statistics. We realize the results more easily looking around campus at the projects we have completed. Let's look at some slides to exemplify the importance of proactive maintenance when it comes to pavements. </a:t>
            </a:r>
          </a:p>
          <a:p>
            <a:endParaRPr lang="en-US" sz="1100" dirty="0"/>
          </a:p>
          <a:p>
            <a:r>
              <a:rPr lang="en-US" sz="1100" dirty="0"/>
              <a:t>Its all about doing the right fix at the right time. </a:t>
            </a:r>
          </a:p>
          <a:p>
            <a:endParaRPr lang="en-US" sz="1100" dirty="0"/>
          </a:p>
          <a:p>
            <a:r>
              <a:rPr lang="en-US" sz="1100" dirty="0"/>
              <a:t>On the left, we have an aerial image of a pavement taken in 2019. On the right, the pavement deficiencies are marked that that result in a pavement score/PCI rating of 20. At this point, the pavement maintenance prioritization tool was prescribing ”mill and overlay surface course” to restore the PCI to 100. Using the deterioration curve Dom talked about, the deterioration model previously discussed, total failure was expected to happen in 2021. The tool predicted there were about 2 years left before the pavement could non longer be rehabilitated. </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A6E1169C-4C67-4526-AFFB-60A2E5C87D45}" type="slidenum">
              <a:rPr lang="en-US" smtClean="0"/>
              <a:t>19</a:t>
            </a:fld>
            <a:endParaRPr lang="en-US"/>
          </a:p>
        </p:txBody>
      </p:sp>
    </p:spTree>
    <p:extLst>
      <p:ext uri="{BB962C8B-B14F-4D97-AF65-F5344CB8AC3E}">
        <p14:creationId xmlns:p14="http://schemas.microsoft.com/office/powerpoint/2010/main" val="728277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 quick intros</a:t>
            </a:r>
          </a:p>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A6E1169C-4C67-4526-AFFB-60A2E5C87D45}" type="slidenum">
              <a:rPr lang="en-US" smtClean="0"/>
              <a:t>2</a:t>
            </a:fld>
            <a:endParaRPr lang="en-US"/>
          </a:p>
        </p:txBody>
      </p:sp>
    </p:spTree>
    <p:extLst>
      <p:ext uri="{BB962C8B-B14F-4D97-AF65-F5344CB8AC3E}">
        <p14:creationId xmlns:p14="http://schemas.microsoft.com/office/powerpoint/2010/main" val="223642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Jump ahead to 2023.</a:t>
            </a:r>
          </a:p>
          <a:p>
            <a:endParaRPr lang="en-US" dirty="0"/>
          </a:p>
          <a:p>
            <a:r>
              <a:rPr lang="en-US" dirty="0"/>
              <a:t>The recommended overlay was not performed due to a lack of funding. </a:t>
            </a:r>
          </a:p>
          <a:p>
            <a:endParaRPr lang="en-US" dirty="0"/>
          </a:p>
          <a:p>
            <a:r>
              <a:rPr lang="en-US" dirty="0"/>
              <a:t>Again, the drone shot on the left was collected during the next inspection that happened in 2023. The resulting pavement deficiencies that were outlined for the condition inspection are seen on the right. The PCI is of the pavement in 2023 was measured to be 3, well below the expected failure at a rating of 10. </a:t>
            </a:r>
          </a:p>
          <a:p>
            <a:endParaRPr lang="en-US" dirty="0"/>
          </a:p>
          <a:p>
            <a:r>
              <a:rPr lang="en-US" dirty="0"/>
              <a:t>In 2023 the tool is prescribes total reconstruction as the only repair option. Based on what we can see with the phots in in the field, it seems that the tool got this right.  The base failures we see in 2023 are perversive. Meaning, we can no longer construct isolated base repairs on this piece of pavement or simply cover it up with an overlay. The whole thing needs to be replaced. </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A6E1169C-4C67-4526-AFFB-60A2E5C87D45}" type="slidenum">
              <a:rPr lang="en-US" smtClean="0"/>
              <a:t>20</a:t>
            </a:fld>
            <a:endParaRPr lang="en-US"/>
          </a:p>
        </p:txBody>
      </p:sp>
    </p:spTree>
    <p:extLst>
      <p:ext uri="{BB962C8B-B14F-4D97-AF65-F5344CB8AC3E}">
        <p14:creationId xmlns:p14="http://schemas.microsoft.com/office/powerpoint/2010/main" val="9009431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this mean in terms of dollars? </a:t>
            </a:r>
          </a:p>
          <a:p>
            <a:endParaRPr lang="en-US" dirty="0"/>
          </a:p>
          <a:p>
            <a:r>
              <a:rPr lang="en-US" dirty="0"/>
              <a:t>In 2019 the tool recommended a $126,000 overlay, which was doable with the pavement in the observed condition. </a:t>
            </a:r>
          </a:p>
          <a:p>
            <a:r>
              <a:rPr lang="en-US" dirty="0"/>
              <a:t>In 2024 we are looking at a bill of over $400,000 for a total reconstruction of the pavement and curbs. </a:t>
            </a:r>
          </a:p>
          <a:p>
            <a:endParaRPr lang="en-US" dirty="0"/>
          </a:p>
          <a:p>
            <a:r>
              <a:rPr lang="en-US" dirty="0"/>
              <a:t>The cost of deferring maintenance for the 5-year period is $274k. By not being proactive, we lost our opportunity for the less expensive fix and experienced inflation on the option we have remaining. </a:t>
            </a:r>
          </a:p>
          <a:p>
            <a:endParaRPr lang="en-US" dirty="0"/>
          </a:p>
          <a:p>
            <a:r>
              <a:rPr lang="en-US" dirty="0"/>
              <a:t>We also must consider that the “extra” $274k needed now for this parking lot could have gone a long way in funding other pavement preservation projects in this network. </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A6E1169C-4C67-4526-AFFB-60A2E5C87D45}" type="slidenum">
              <a:rPr lang="en-US" smtClean="0"/>
              <a:t>21</a:t>
            </a:fld>
            <a:endParaRPr lang="en-US"/>
          </a:p>
        </p:txBody>
      </p:sp>
    </p:spTree>
    <p:extLst>
      <p:ext uri="{BB962C8B-B14F-4D97-AF65-F5344CB8AC3E}">
        <p14:creationId xmlns:p14="http://schemas.microsoft.com/office/powerpoint/2010/main" val="19697449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 from 9/25 Call – Will change or remove this</a:t>
            </a:r>
          </a:p>
          <a:p>
            <a:endParaRPr lang="en-US" dirty="0"/>
          </a:p>
          <a:p>
            <a:r>
              <a:rPr lang="en-US" dirty="0"/>
              <a:t>DOM</a:t>
            </a:r>
          </a:p>
          <a:p>
            <a:r>
              <a:rPr lang="en-US" dirty="0"/>
              <a:t>The graph trendlines shown here compare the catch-up scenario to the keep- up scenario in terms of budget deficits. </a:t>
            </a:r>
          </a:p>
          <a:p>
            <a:endParaRPr lang="en-US" dirty="0"/>
          </a:p>
          <a:p>
            <a:r>
              <a:rPr lang="en-US" dirty="0"/>
              <a:t>The blue graph is what happens when we are not keeping up. Year-over-year the budget deficits increase when the available yearly budget holds steady at a set number and that set number isn’t enough to all that needs to be done. </a:t>
            </a:r>
          </a:p>
          <a:p>
            <a:endParaRPr lang="en-US" dirty="0"/>
          </a:p>
          <a:p>
            <a:r>
              <a:rPr lang="en-US" dirty="0"/>
              <a:t>The orange trend line shows that a 4% increase in yearly funding. This 4% increase is enough to ensure we remain in that comfortable “keep-up” situation. Using this trendline, we can see that year-over-year our budget deficit is not increasing. in a practical sense, we are avoiding the costs of accelerated deterioration. We have the right amount of funding to do the right fix at the right time. </a:t>
            </a:r>
          </a:p>
        </p:txBody>
      </p:sp>
      <p:sp>
        <p:nvSpPr>
          <p:cNvPr id="4" name="Slide Number Placeholder 3"/>
          <p:cNvSpPr>
            <a:spLocks noGrp="1"/>
          </p:cNvSpPr>
          <p:nvPr>
            <p:ph type="sldNum" sz="quarter" idx="5"/>
          </p:nvPr>
        </p:nvSpPr>
        <p:spPr/>
        <p:txBody>
          <a:bodyPr/>
          <a:lstStyle/>
          <a:p>
            <a:fld id="{A6E1169C-4C67-4526-AFFB-60A2E5C87D45}" type="slidenum">
              <a:rPr lang="en-US" smtClean="0"/>
              <a:t>22</a:t>
            </a:fld>
            <a:endParaRPr lang="en-US"/>
          </a:p>
        </p:txBody>
      </p:sp>
    </p:spTree>
    <p:extLst>
      <p:ext uri="{BB962C8B-B14F-4D97-AF65-F5344CB8AC3E}">
        <p14:creationId xmlns:p14="http://schemas.microsoft.com/office/powerpoint/2010/main" val="34133453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KURT</a:t>
            </a:r>
            <a:endParaRPr lang="en-US" sz="1100" dirty="0"/>
          </a:p>
          <a:p>
            <a:endParaRPr lang="en-US" sz="1100" kern="100" dirty="0">
              <a:cs typeface="Times New Roman" panose="02020603050405020304" pitchFamily="18" charset="0"/>
            </a:endParaRPr>
          </a:p>
          <a:p>
            <a:pPr marL="365804" lvl="1" indent="-365804">
              <a:lnSpc>
                <a:spcPct val="107000"/>
              </a:lnSpc>
              <a:tabLst>
                <a:tab pos="365804" algn="l"/>
              </a:tabLst>
            </a:pPr>
            <a:r>
              <a:rPr lang="en-US" sz="1100" kern="100" dirty="0">
                <a:cs typeface="Times New Roman" panose="02020603050405020304" pitchFamily="18" charset="0"/>
              </a:rPr>
              <a:t>Stay focused on our core missions.</a:t>
            </a:r>
          </a:p>
          <a:p>
            <a:pPr marL="171450" lvl="1" indent="-171450">
              <a:lnSpc>
                <a:spcPct val="107000"/>
              </a:lnSpc>
              <a:buFont typeface="Arial" panose="020B0604020202020204" pitchFamily="34" charset="0"/>
              <a:buChar char="•"/>
              <a:tabLst>
                <a:tab pos="365804" algn="l"/>
              </a:tabLst>
            </a:pPr>
            <a:r>
              <a:rPr lang="en-US" sz="1100" kern="100" dirty="0">
                <a:cs typeface="Times New Roman" panose="02020603050405020304" pitchFamily="18" charset="0"/>
              </a:rPr>
              <a:t>Continue to monitor our progress and identify other areas of improvement and efficiencies</a:t>
            </a:r>
          </a:p>
          <a:p>
            <a:pPr marL="171450" lvl="1" indent="-171450">
              <a:lnSpc>
                <a:spcPct val="107000"/>
              </a:lnSpc>
              <a:buFont typeface="Arial" panose="020B0604020202020204" pitchFamily="34" charset="0"/>
              <a:buChar char="•"/>
              <a:tabLst>
                <a:tab pos="365804" algn="l"/>
              </a:tabLst>
            </a:pPr>
            <a:r>
              <a:rPr lang="en-US" sz="1100" kern="100" dirty="0">
                <a:cs typeface="Times New Roman" panose="02020603050405020304" pitchFamily="18" charset="0"/>
              </a:rPr>
              <a:t>Continue defining fiscal responsibility as new buildings are built, etc.</a:t>
            </a:r>
          </a:p>
          <a:p>
            <a:pPr marL="171450" lvl="1" indent="-171450">
              <a:lnSpc>
                <a:spcPct val="107000"/>
              </a:lnSpc>
              <a:buFont typeface="Arial" panose="020B0604020202020204" pitchFamily="34" charset="0"/>
              <a:buChar char="•"/>
              <a:tabLst>
                <a:tab pos="365804" algn="l"/>
              </a:tabLst>
            </a:pPr>
            <a:r>
              <a:rPr lang="en-US" sz="1100" kern="100" dirty="0">
                <a:cs typeface="Times New Roman" panose="02020603050405020304" pitchFamily="18" charset="0"/>
              </a:rPr>
              <a:t>Improve collaboration and communication with stakeholders, clients, and departments during project planning phase. </a:t>
            </a:r>
            <a:endParaRPr lang="en-US" sz="1100" dirty="0"/>
          </a:p>
          <a:p>
            <a:pPr marL="171450" lvl="1" indent="-171450">
              <a:lnSpc>
                <a:spcPct val="107000"/>
              </a:lnSpc>
              <a:buFont typeface="Arial" panose="020B0604020202020204" pitchFamily="34" charset="0"/>
              <a:buChar char="•"/>
              <a:tabLst>
                <a:tab pos="365804" algn="l"/>
              </a:tabLst>
            </a:pPr>
            <a:r>
              <a:rPr lang="en-US" sz="1100" kern="100" dirty="0">
                <a:cs typeface="Times New Roman" panose="02020603050405020304" pitchFamily="18" charset="0"/>
              </a:rPr>
              <a:t>Use our planning tools to compile efficient construction packages that entice contractors to bid and execute. </a:t>
            </a:r>
          </a:p>
          <a:p>
            <a:pPr marL="365804" lvl="1" indent="-365804">
              <a:lnSpc>
                <a:spcPct val="107000"/>
              </a:lnSpc>
              <a:buFont typeface="Arial" panose="020B0604020202020204" pitchFamily="34" charset="0"/>
              <a:buChar char="•"/>
              <a:tabLst>
                <a:tab pos="365804" algn="l"/>
              </a:tabLst>
            </a:pPr>
            <a:endParaRPr lang="en-US" sz="1100" kern="100" dirty="0">
              <a:cs typeface="Times New Roman" panose="02020603050405020304" pitchFamily="18" charset="0"/>
            </a:endParaRPr>
          </a:p>
          <a:p>
            <a:pPr marL="365804" lvl="1" indent="-365804">
              <a:lnSpc>
                <a:spcPct val="107000"/>
              </a:lnSpc>
              <a:tabLst>
                <a:tab pos="365804" algn="l"/>
              </a:tabLst>
            </a:pPr>
            <a:r>
              <a:rPr lang="en-US" sz="1100" b="1" kern="100" dirty="0">
                <a:cs typeface="Times New Roman" panose="02020603050405020304" pitchFamily="18" charset="0"/>
              </a:rPr>
              <a:t>Innovative uses:</a:t>
            </a:r>
          </a:p>
          <a:p>
            <a:pPr marL="365804" lvl="1" indent="-365804">
              <a:lnSpc>
                <a:spcPct val="107000"/>
              </a:lnSpc>
              <a:tabLst>
                <a:tab pos="365804" algn="l"/>
              </a:tabLst>
            </a:pPr>
            <a:r>
              <a:rPr lang="en-US" sz="1100" kern="100" dirty="0">
                <a:cs typeface="Times New Roman" panose="02020603050405020304" pitchFamily="18" charset="0"/>
              </a:rPr>
              <a:t>Use tool budget outputs with other budgeting efforts – parking pass cost, others???</a:t>
            </a:r>
          </a:p>
          <a:p>
            <a:pPr marL="365804" lvl="1" indent="-365804">
              <a:lnSpc>
                <a:spcPct val="107000"/>
              </a:lnSpc>
              <a:tabLst>
                <a:tab pos="365804" algn="l"/>
              </a:tabLst>
            </a:pPr>
            <a:r>
              <a:rPr lang="en-US" sz="1100" b="1" kern="100" dirty="0">
                <a:cs typeface="Times New Roman" panose="02020603050405020304" pitchFamily="18" charset="0"/>
              </a:rPr>
              <a:t>Use the inspection process and imagery for other efforts on campus</a:t>
            </a:r>
          </a:p>
          <a:p>
            <a:pPr marL="195501" lvl="2" indent="-171450">
              <a:lnSpc>
                <a:spcPct val="107000"/>
              </a:lnSpc>
              <a:spcBef>
                <a:spcPts val="634"/>
              </a:spcBef>
              <a:buFont typeface="Arial" panose="020B0604020202020204" pitchFamily="34" charset="0"/>
              <a:buChar char="•"/>
              <a:tabLst>
                <a:tab pos="1520269" algn="l"/>
              </a:tabLst>
            </a:pPr>
            <a:r>
              <a:rPr lang="en-US" sz="1100" kern="100" dirty="0">
                <a:cs typeface="Times New Roman" panose="02020603050405020304" pitchFamily="18" charset="0"/>
              </a:rPr>
              <a:t>Pavement markings and signs – ADA and lot identification signs – </a:t>
            </a:r>
            <a:r>
              <a:rPr lang="en-US" sz="1100" b="1" kern="100" dirty="0">
                <a:cs typeface="Times New Roman" panose="02020603050405020304" pitchFamily="18" charset="0"/>
              </a:rPr>
              <a:t>parking facility mapping was used </a:t>
            </a:r>
          </a:p>
          <a:p>
            <a:pPr marL="195501" lvl="2" indent="-171450">
              <a:lnSpc>
                <a:spcPct val="107000"/>
              </a:lnSpc>
              <a:spcBef>
                <a:spcPts val="634"/>
              </a:spcBef>
              <a:buFont typeface="Arial" panose="020B0604020202020204" pitchFamily="34" charset="0"/>
              <a:buChar char="•"/>
              <a:tabLst>
                <a:tab pos="1520269" algn="l"/>
              </a:tabLst>
            </a:pPr>
            <a:r>
              <a:rPr lang="en-US" sz="1100" kern="100" dirty="0">
                <a:cs typeface="Times New Roman" panose="02020603050405020304" pitchFamily="18" charset="0"/>
              </a:rPr>
              <a:t>Preliminary scope and planning of other improvement projects. The aerial imagery collected is current. Saves trips to the field. </a:t>
            </a:r>
          </a:p>
          <a:p>
            <a:pPr marL="171450" lvl="0" indent="-171450">
              <a:lnSpc>
                <a:spcPct val="107000"/>
              </a:lnSpc>
              <a:spcBef>
                <a:spcPts val="634"/>
              </a:spcBef>
              <a:buFont typeface="Arial" panose="020B0604020202020204" pitchFamily="34" charset="0"/>
              <a:buChar char="•"/>
            </a:pPr>
            <a:r>
              <a:rPr lang="en-US" sz="1100" kern="100" dirty="0"/>
              <a:t>History – we know when work was performed and its archived for others that follow us</a:t>
            </a:r>
          </a:p>
          <a:p>
            <a:pPr lvl="0" indent="-602738">
              <a:lnSpc>
                <a:spcPct val="107000"/>
              </a:lnSpc>
              <a:spcBef>
                <a:spcPts val="634"/>
              </a:spcBef>
              <a:buFont typeface="Arial" panose="02070309020205020404" pitchFamily="49" charset="0"/>
              <a:buChar char="•"/>
            </a:pPr>
            <a:endParaRPr lang="en-US" sz="1100" kern="100" dirty="0"/>
          </a:p>
          <a:p>
            <a:pPr marL="0" lvl="0" indent="0">
              <a:lnSpc>
                <a:spcPct val="107000"/>
              </a:lnSpc>
              <a:spcBef>
                <a:spcPts val="634"/>
              </a:spcBef>
              <a:buFont typeface="Arial" panose="02070309020205020404" pitchFamily="49" charset="0"/>
              <a:buNone/>
            </a:pPr>
            <a:r>
              <a:rPr lang="en-US" sz="1100" kern="100" dirty="0">
                <a:solidFill>
                  <a:srgbClr val="FF0000"/>
                </a:solidFill>
              </a:rPr>
              <a:t>PHOTO OF ADA LOTS</a:t>
            </a:r>
            <a:r>
              <a:rPr lang="en-US" sz="1100" kern="100" dirty="0"/>
              <a:t> – currently working on AI routines that run concurrently with our pavement inspection routines to count, measure, and assess adequacy of ADA parking spaces. </a:t>
            </a:r>
          </a:p>
          <a:p>
            <a:pPr marL="0" lvl="0" indent="-457200">
              <a:lnSpc>
                <a:spcPct val="107000"/>
              </a:lnSpc>
              <a:spcBef>
                <a:spcPts val="634"/>
              </a:spcBef>
            </a:pPr>
            <a:endParaRPr lang="en-US" sz="1100" kern="100" dirty="0"/>
          </a:p>
          <a:p>
            <a:endParaRPr lang="en-US" dirty="0"/>
          </a:p>
        </p:txBody>
      </p:sp>
      <p:sp>
        <p:nvSpPr>
          <p:cNvPr id="4" name="Slide Number Placeholder 3"/>
          <p:cNvSpPr>
            <a:spLocks noGrp="1"/>
          </p:cNvSpPr>
          <p:nvPr>
            <p:ph type="sldNum" sz="quarter" idx="5"/>
          </p:nvPr>
        </p:nvSpPr>
        <p:spPr/>
        <p:txBody>
          <a:bodyPr/>
          <a:lstStyle/>
          <a:p>
            <a:fld id="{A6E1169C-4C67-4526-AFFB-60A2E5C87D45}" type="slidenum">
              <a:rPr lang="en-US" smtClean="0"/>
              <a:t>23</a:t>
            </a:fld>
            <a:endParaRPr lang="en-US"/>
          </a:p>
        </p:txBody>
      </p:sp>
    </p:spTree>
    <p:extLst>
      <p:ext uri="{BB962C8B-B14F-4D97-AF65-F5344CB8AC3E}">
        <p14:creationId xmlns:p14="http://schemas.microsoft.com/office/powerpoint/2010/main" val="40051118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FILLER SLIDES IF NEEDED</a:t>
            </a:r>
          </a:p>
          <a:p>
            <a:endParaRPr lang="en-US" dirty="0"/>
          </a:p>
          <a:p>
            <a:r>
              <a:rPr lang="en-US" dirty="0"/>
              <a:t>Jordan East Crack Seal, Sealcoat and new line striping in 2024. </a:t>
            </a:r>
          </a:p>
          <a:p>
            <a:endParaRPr lang="en-US" dirty="0"/>
          </a:p>
          <a:p>
            <a:r>
              <a:rPr lang="en-US" dirty="0"/>
              <a:t>Large Lot in extremely high-profile area. Programmed preventative maintenance is important to reduce the cost of deterioration and avoid increasing deferred maintenance costs. Also important for aesthetics in a highly visible area of campus. </a:t>
            </a:r>
          </a:p>
        </p:txBody>
      </p:sp>
      <p:sp>
        <p:nvSpPr>
          <p:cNvPr id="4" name="Slide Number Placeholder 3"/>
          <p:cNvSpPr>
            <a:spLocks noGrp="1"/>
          </p:cNvSpPr>
          <p:nvPr>
            <p:ph type="sldNum" sz="quarter" idx="5"/>
          </p:nvPr>
        </p:nvSpPr>
        <p:spPr/>
        <p:txBody>
          <a:bodyPr/>
          <a:lstStyle/>
          <a:p>
            <a:fld id="{A6E1169C-4C67-4526-AFFB-60A2E5C87D45}" type="slidenum">
              <a:rPr lang="en-US" smtClean="0"/>
              <a:t>24</a:t>
            </a:fld>
            <a:endParaRPr lang="en-US"/>
          </a:p>
        </p:txBody>
      </p:sp>
    </p:spTree>
    <p:extLst>
      <p:ext uri="{BB962C8B-B14F-4D97-AF65-F5344CB8AC3E}">
        <p14:creationId xmlns:p14="http://schemas.microsoft.com/office/powerpoint/2010/main" val="3947061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Orange B Softball – mill and overlay surface course 2024. </a:t>
            </a:r>
          </a:p>
          <a:p>
            <a:endParaRPr lang="en-US"/>
          </a:p>
          <a:p>
            <a:r>
              <a:rPr lang="en-US"/>
              <a:t>Programmed maintenance was performed here for the second time since the program inception. Base repairs were completed during the last cycle. Having that work complete, made the mill and overlay process much simpler and less expensive during this cycle.  </a:t>
            </a:r>
          </a:p>
        </p:txBody>
      </p:sp>
      <p:sp>
        <p:nvSpPr>
          <p:cNvPr id="4" name="Slide Number Placeholder 3"/>
          <p:cNvSpPr>
            <a:spLocks noGrp="1"/>
          </p:cNvSpPr>
          <p:nvPr>
            <p:ph type="sldNum" sz="quarter" idx="5"/>
          </p:nvPr>
        </p:nvSpPr>
        <p:spPr/>
        <p:txBody>
          <a:bodyPr/>
          <a:lstStyle/>
          <a:p>
            <a:fld id="{A6E1169C-4C67-4526-AFFB-60A2E5C87D45}" type="slidenum">
              <a:rPr lang="en-US" smtClean="0"/>
              <a:t>25</a:t>
            </a:fld>
            <a:endParaRPr lang="en-US"/>
          </a:p>
        </p:txBody>
      </p:sp>
    </p:spTree>
    <p:extLst>
      <p:ext uri="{BB962C8B-B14F-4D97-AF65-F5344CB8AC3E}">
        <p14:creationId xmlns:p14="http://schemas.microsoft.com/office/powerpoint/2010/main" val="42582600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Almquist Area – mill and overlay surface course with base repairs 2024</a:t>
            </a:r>
          </a:p>
          <a:p>
            <a:endParaRPr lang="en-US"/>
          </a:p>
          <a:p>
            <a:r>
              <a:rPr lang="en-US"/>
              <a:t>This is an area that is typically off the radar of most maintenance managers.  Because we had the area in our inventory, our maintenance prioritization tool provided us a yearly reminder that something needed to be done before it failed completely and became very expensive.  We had some long discussions about the fiscal responsibility for maintenance of the different pavement areas in this location.  This year, we were able get a project done that aligned fiscal responsibility for two groups. We were able to perform a single scope maintenance operation for the whole area avoiding a piecemeal situation. Disruptions were limited for the customer, the project was constructible for the contractor, future maintenance options were improved for us, the maintenance managers. </a:t>
            </a:r>
          </a:p>
        </p:txBody>
      </p:sp>
      <p:sp>
        <p:nvSpPr>
          <p:cNvPr id="4" name="Slide Number Placeholder 3"/>
          <p:cNvSpPr>
            <a:spLocks noGrp="1"/>
          </p:cNvSpPr>
          <p:nvPr>
            <p:ph type="sldNum" sz="quarter" idx="5"/>
          </p:nvPr>
        </p:nvSpPr>
        <p:spPr/>
        <p:txBody>
          <a:bodyPr/>
          <a:lstStyle/>
          <a:p>
            <a:fld id="{A6E1169C-4C67-4526-AFFB-60A2E5C87D45}" type="slidenum">
              <a:rPr lang="en-US" smtClean="0"/>
              <a:t>26</a:t>
            </a:fld>
            <a:endParaRPr lang="en-US"/>
          </a:p>
        </p:txBody>
      </p:sp>
    </p:spTree>
    <p:extLst>
      <p:ext uri="{BB962C8B-B14F-4D97-AF65-F5344CB8AC3E}">
        <p14:creationId xmlns:p14="http://schemas.microsoft.com/office/powerpoint/2010/main" val="29987788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defTabSz="966529">
              <a:defRPr/>
            </a:pPr>
            <a:r>
              <a:rPr lang="en-US"/>
              <a:t>Almquist Area – mill and overlay surface course with base repairs 2024</a:t>
            </a:r>
          </a:p>
          <a:p>
            <a:endParaRPr lang="en-US"/>
          </a:p>
        </p:txBody>
      </p:sp>
      <p:sp>
        <p:nvSpPr>
          <p:cNvPr id="4" name="Slide Number Placeholder 3"/>
          <p:cNvSpPr>
            <a:spLocks noGrp="1"/>
          </p:cNvSpPr>
          <p:nvPr>
            <p:ph type="sldNum" sz="quarter" idx="5"/>
          </p:nvPr>
        </p:nvSpPr>
        <p:spPr/>
        <p:txBody>
          <a:bodyPr/>
          <a:lstStyle/>
          <a:p>
            <a:fld id="{A6E1169C-4C67-4526-AFFB-60A2E5C87D45}" type="slidenum">
              <a:rPr lang="en-US" smtClean="0"/>
              <a:t>27</a:t>
            </a:fld>
            <a:endParaRPr lang="en-US"/>
          </a:p>
        </p:txBody>
      </p:sp>
    </p:spTree>
    <p:extLst>
      <p:ext uri="{BB962C8B-B14F-4D97-AF65-F5344CB8AC3E}">
        <p14:creationId xmlns:p14="http://schemas.microsoft.com/office/powerpoint/2010/main" val="42428279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Red K Parking Lot – Mill and overlay surface course 2024</a:t>
            </a:r>
          </a:p>
          <a:p>
            <a:r>
              <a:rPr lang="en-US"/>
              <a:t>This one is here just because it looks nicer.</a:t>
            </a:r>
          </a:p>
        </p:txBody>
      </p:sp>
      <p:sp>
        <p:nvSpPr>
          <p:cNvPr id="4" name="Slide Number Placeholder 3"/>
          <p:cNvSpPr>
            <a:spLocks noGrp="1"/>
          </p:cNvSpPr>
          <p:nvPr>
            <p:ph type="sldNum" sz="quarter" idx="5"/>
          </p:nvPr>
        </p:nvSpPr>
        <p:spPr/>
        <p:txBody>
          <a:bodyPr/>
          <a:lstStyle/>
          <a:p>
            <a:fld id="{A6E1169C-4C67-4526-AFFB-60A2E5C87D45}" type="slidenum">
              <a:rPr lang="en-US" smtClean="0"/>
              <a:t>28</a:t>
            </a:fld>
            <a:endParaRPr lang="en-US"/>
          </a:p>
        </p:txBody>
      </p:sp>
    </p:spTree>
    <p:extLst>
      <p:ext uri="{BB962C8B-B14F-4D97-AF65-F5344CB8AC3E}">
        <p14:creationId xmlns:p14="http://schemas.microsoft.com/office/powerpoint/2010/main" val="2960414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KURT</a:t>
            </a:r>
          </a:p>
          <a:p>
            <a:endParaRPr lang="en-US" sz="1100" dirty="0"/>
          </a:p>
          <a:p>
            <a:r>
              <a:rPr lang="en-US" sz="1100" dirty="0"/>
              <a:t>For the past 7 years, Dom, Luke, and I have been working together on a comprehensive pavement maintenance program at the University Park campus and surrounding properties.  Today, we’re going to share our progress in maintaining pavements for Transportation Services Group. </a:t>
            </a:r>
          </a:p>
          <a:p>
            <a:endParaRPr lang="en-US" sz="1100" dirty="0"/>
          </a:p>
          <a:p>
            <a:r>
              <a:rPr lang="en-US" sz="1100" dirty="0"/>
              <a:t>We’ll include info about why we started an official asset management program, the tools we developed, and how we use those tools to be more efficient in all stages of the pavement maintenance process. </a:t>
            </a:r>
          </a:p>
          <a:p>
            <a:endParaRPr lang="en-US" sz="1100" dirty="0"/>
          </a:p>
          <a:p>
            <a:pPr defTabSz="966529">
              <a:defRPr/>
            </a:pPr>
            <a:r>
              <a:rPr lang="en-US" sz="1100" dirty="0"/>
              <a:t>When we started in 2017 with Transportation Services network, we had been through a year of pavement asset management with our University Park roadway assets. However, we didn’t have a complete inventory of the all the lots that were the responsibility of Transportation Services to maintain. The nature of the parking lot assets was different from the roads, so the tools we used to setup the roads program had to modified and adjusted to fit the non-linear parking lots. </a:t>
            </a:r>
          </a:p>
          <a:p>
            <a:endParaRPr lang="en-US" sz="1100" dirty="0"/>
          </a:p>
          <a:p>
            <a:r>
              <a:rPr lang="en-US" sz="1100" dirty="0"/>
              <a:t>The first step was to develop a good inventory. </a:t>
            </a:r>
          </a:p>
        </p:txBody>
      </p:sp>
      <p:sp>
        <p:nvSpPr>
          <p:cNvPr id="4" name="Slide Number Placeholder 3"/>
          <p:cNvSpPr>
            <a:spLocks noGrp="1"/>
          </p:cNvSpPr>
          <p:nvPr>
            <p:ph type="sldNum" sz="quarter" idx="5"/>
          </p:nvPr>
        </p:nvSpPr>
        <p:spPr/>
        <p:txBody>
          <a:bodyPr/>
          <a:lstStyle/>
          <a:p>
            <a:fld id="{A6E1169C-4C67-4526-AFFB-60A2E5C87D45}" type="slidenum">
              <a:rPr lang="en-US" smtClean="0"/>
              <a:t>3</a:t>
            </a:fld>
            <a:endParaRPr lang="en-US"/>
          </a:p>
        </p:txBody>
      </p:sp>
    </p:spTree>
    <p:extLst>
      <p:ext uri="{BB962C8B-B14F-4D97-AF65-F5344CB8AC3E}">
        <p14:creationId xmlns:p14="http://schemas.microsoft.com/office/powerpoint/2010/main" val="3053257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KURT</a:t>
            </a: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ptos" panose="02110004020202020204"/>
                <a:ea typeface="+mn-ea"/>
                <a:cs typeface="+mn-cs"/>
              </a:rPr>
              <a:t>Cristina notes </a:t>
            </a:r>
            <a:r>
              <a:rPr kumimoji="0" lang="en-US" sz="1200" b="0" i="1" u="none" strike="noStrike" kern="1200" cap="none" spc="0" normalizeH="0" baseline="0" noProof="0" dirty="0">
                <a:ln>
                  <a:noFill/>
                </a:ln>
                <a:solidFill>
                  <a:prstClr val="black"/>
                </a:solidFill>
                <a:effectLst/>
                <a:uLnTx/>
                <a:uFillTx/>
                <a:latin typeface="Aptos" panose="02110004020202020204"/>
                <a:ea typeface="+mn-ea"/>
                <a:cs typeface="+mn-cs"/>
              </a:rPr>
              <a:t>from 9/25 Call: Added different image from Kurt</a:t>
            </a:r>
            <a:r>
              <a:rPr lang="en-US" sz="1100" i="1" dirty="0"/>
              <a:t> of different lot showing multi jurisdiction and lot issues (Stadium West &amp; Jordan East/Lot 18 Google View), correct? Also added image of construction areas flying in – does this work, or should it be a separate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r>
              <a:rPr lang="en-US" sz="1100" dirty="0"/>
              <a:t>Anecdotally, we knew that we needed a holistic solution that addressed the entire network of pavements as a group. The lots on the periphery could no longer be ignored until the pavements failed. This fact was even more clear after the inventory and condition assessments were complete. </a:t>
            </a:r>
          </a:p>
          <a:p>
            <a:endParaRPr lang="en-US" sz="1100" dirty="0"/>
          </a:p>
          <a:p>
            <a:r>
              <a:rPr lang="en-US" sz="1100" dirty="0"/>
              <a:t>At the onset, we recognized that the we needed to incorporate a mix of fixes to prevent “worst first” strategy. (example in photo. </a:t>
            </a:r>
            <a:r>
              <a:rPr lang="en-US" sz="1100" b="1" dirty="0"/>
              <a:t>Not a TRS lot) </a:t>
            </a:r>
            <a:r>
              <a:rPr lang="en-US" sz="1100" b="0" dirty="0"/>
              <a:t>This pavement has had years of patching potholes and utility cut repaving, without having a complete surface restoration. At this point, performing surface maintenance on this pavement is much more complicated that it could </a:t>
            </a:r>
            <a:r>
              <a:rPr lang="en-US" sz="1100" dirty="0"/>
              <a:t>have</a:t>
            </a:r>
            <a:r>
              <a:rPr lang="en-US" sz="1100" b="0" dirty="0"/>
              <a:t> </a:t>
            </a:r>
            <a:r>
              <a:rPr lang="en-US" sz="1100" dirty="0"/>
              <a:t>been a few maintenance prior. </a:t>
            </a:r>
            <a:r>
              <a:rPr lang="en-US" sz="1100" b="0" dirty="0"/>
              <a:t> </a:t>
            </a:r>
            <a:endParaRPr lang="en-US" sz="1100" b="1" dirty="0"/>
          </a:p>
          <a:p>
            <a:endParaRPr lang="en-US" sz="1100" dirty="0"/>
          </a:p>
          <a:p>
            <a:r>
              <a:rPr lang="en-US" sz="1100" dirty="0"/>
              <a:t>A cornerstone goal was to move away from having to reconstruct lots, like this one, and focus available resources to keep pavements in good condition throughout their service life. Full reconstruction of parking lots is expensive and very disruptive to campus operations. </a:t>
            </a:r>
          </a:p>
          <a:p>
            <a:endParaRPr lang="en-US" sz="1100" dirty="0"/>
          </a:p>
          <a:p>
            <a:r>
              <a:rPr lang="en-US" sz="1100" dirty="0"/>
              <a:t>Decisions about maintenance had to be data driven. The data and the analysis had to be objective and repeatable. For the program to be successful in the long term, performance of the program had to be measurable. </a:t>
            </a:r>
          </a:p>
          <a:p>
            <a:endParaRPr lang="en-US" sz="1100" dirty="0"/>
          </a:p>
          <a:p>
            <a:r>
              <a:rPr lang="en-US" sz="1100" dirty="0"/>
              <a:t>Dom is going to talk about what happened next on the process. Specifically, about condition assessments and prioritization tool we use. </a:t>
            </a:r>
          </a:p>
        </p:txBody>
      </p:sp>
      <p:sp>
        <p:nvSpPr>
          <p:cNvPr id="4" name="Slide Number Placeholder 3"/>
          <p:cNvSpPr>
            <a:spLocks noGrp="1"/>
          </p:cNvSpPr>
          <p:nvPr>
            <p:ph type="sldNum" sz="quarter" idx="5"/>
          </p:nvPr>
        </p:nvSpPr>
        <p:spPr/>
        <p:txBody>
          <a:bodyPr/>
          <a:lstStyle/>
          <a:p>
            <a:fld id="{A6E1169C-4C67-4526-AFFB-60A2E5C87D45}" type="slidenum">
              <a:rPr lang="en-US" smtClean="0"/>
              <a:t>4</a:t>
            </a:fld>
            <a:endParaRPr lang="en-US"/>
          </a:p>
        </p:txBody>
      </p:sp>
    </p:spTree>
    <p:extLst>
      <p:ext uri="{BB962C8B-B14F-4D97-AF65-F5344CB8AC3E}">
        <p14:creationId xmlns:p14="http://schemas.microsoft.com/office/powerpoint/2010/main" val="2393498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KURT</a:t>
            </a:r>
          </a:p>
          <a:p>
            <a:pPr>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ptos" panose="02110004020202020204"/>
                <a:ea typeface="+mn-ea"/>
                <a:cs typeface="+mn-cs"/>
              </a:rPr>
              <a:t>Notes from 9/25 Call: Mention there are other lots covered through the road pavement project? (Not sure if I caught that correctly)</a:t>
            </a:r>
          </a:p>
          <a:p>
            <a:pPr>
              <a:defRPr/>
            </a:pPr>
            <a:endParaRPr lang="en-US" dirty="0"/>
          </a:p>
          <a:p>
            <a:pPr>
              <a:defRPr/>
            </a:pPr>
            <a:r>
              <a:rPr lang="en-US" dirty="0"/>
              <a:t>ADD NOTE ABOUT INITIATING PRIORITIZATION PLAN FOR ROADS END OF 2015 AND REALIZED THE VALUE IT WOULD ADD TO PARKING SURFACES AS WELL IN 2017.</a:t>
            </a:r>
          </a:p>
          <a:p>
            <a:pPr>
              <a:defRPr/>
            </a:pPr>
            <a:r>
              <a:rPr lang="en-US" dirty="0"/>
              <a:t>When we started in 2017 with Transportation Services network, we had been through a year of pavement asset management with our University Park roadway assets. However, we didn’t have a complete inventory of the all the lots that were the responsibility of Transportation Services to maintain. The nature of the parking lot assets was different from the roads, so the tools we used to setup the roads program had to be modified and adjusted to fit the non-linear parking lots. </a:t>
            </a:r>
          </a:p>
          <a:p>
            <a:pPr defTabSz="966529">
              <a:defRPr/>
            </a:pPr>
            <a:endParaRPr lang="en-US" dirty="0"/>
          </a:p>
          <a:p>
            <a:pPr defTabSz="966529">
              <a:defRPr/>
            </a:pPr>
            <a:r>
              <a:rPr lang="en-US" dirty="0"/>
              <a:t>To complete an inventory, we had to sort through all the areas of pavement on campus. PSU keeps a very respectable GIS database of parking lots that they share for various purposes with the public, staff, faculty, and students. The GIS database was an excellent starting point for the inventory. However, there were other areas that were not clearly defined in terms of use or fiscal responsibility. Loading Docks, storage areas, and roadways through parking lots all made the inventory more complicated than it seemed at the beginning. In setting up pavement condition inspections, we weren’t sure what the limits of inspection needed to be to complete the data set on behalf of transportation services. </a:t>
            </a:r>
            <a:r>
              <a:rPr lang="en-US" kern="100" dirty="0">
                <a:cs typeface="Times New Roman" panose="02020603050405020304" pitchFamily="18" charset="0"/>
              </a:rPr>
              <a:t>It was decided to inspect all the pavements and sort out responsibility for the unknown pieces as the project moved forward. We’ve learned that n</a:t>
            </a:r>
            <a:r>
              <a:rPr lang="en-US" i="1" kern="100" dirty="0">
                <a:cs typeface="Times New Roman" panose="02020603050405020304" pitchFamily="18" charset="0"/>
              </a:rPr>
              <a:t>ew construction and changing operations make this effort continuous.</a:t>
            </a:r>
          </a:p>
          <a:p>
            <a:pPr defTabSz="966529">
              <a:defRPr/>
            </a:pPr>
            <a:endParaRPr lang="en-US" dirty="0"/>
          </a:p>
          <a:p>
            <a:pPr>
              <a:defRPr/>
            </a:pPr>
            <a:r>
              <a:rPr lang="en-US" dirty="0"/>
              <a:t>Transportation Services' inventory currently includes 163 lots, each identified uniquely with a number that was assigned to direct us to the area of campus on which it exists. The total area of pavement managed is 478,000 SY. The largest lot is Commuter Jordan East, at just over an acre of pavement. The lot serves daily commuters, frequent event parking, and has other uses throughout the year. It is an important piece of the parking network. Its importance is measured in our maintenance plans using a defined numeric ranking system.</a:t>
            </a:r>
          </a:p>
          <a:p>
            <a:pPr defTabSz="966529">
              <a:defRPr/>
            </a:pPr>
            <a:endParaRPr lang="en-US" dirty="0"/>
          </a:p>
          <a:p>
            <a:pPr defTabSz="966529">
              <a:defRPr/>
            </a:pPr>
            <a:r>
              <a:rPr lang="en-US" dirty="0"/>
              <a:t>The average lot is just under 3,000 SY of pavement. By comparison, not nearly as large as Jordan Center parking and many others are not nearly as visible. We learned there are many parking areas on the periphery of campus, which means they may not be on the radar of the maintenance managers until its too late for rehabilitation or there are “issues” with the serviceability or safety. </a:t>
            </a:r>
          </a:p>
          <a:p>
            <a:pPr defTabSz="966529">
              <a:defRPr/>
            </a:pPr>
            <a:endParaRPr lang="en-US" dirty="0"/>
          </a:p>
        </p:txBody>
      </p:sp>
      <p:sp>
        <p:nvSpPr>
          <p:cNvPr id="4" name="Slide Number Placeholder 3"/>
          <p:cNvSpPr>
            <a:spLocks noGrp="1"/>
          </p:cNvSpPr>
          <p:nvPr>
            <p:ph type="sldNum" sz="quarter" idx="5"/>
          </p:nvPr>
        </p:nvSpPr>
        <p:spPr/>
        <p:txBody>
          <a:bodyPr/>
          <a:lstStyle/>
          <a:p>
            <a:fld id="{A6E1169C-4C67-4526-AFFB-60A2E5C87D45}" type="slidenum">
              <a:rPr lang="en-US" smtClean="0"/>
              <a:t>5</a:t>
            </a:fld>
            <a:endParaRPr lang="en-US"/>
          </a:p>
        </p:txBody>
      </p:sp>
    </p:spTree>
    <p:extLst>
      <p:ext uri="{BB962C8B-B14F-4D97-AF65-F5344CB8AC3E}">
        <p14:creationId xmlns:p14="http://schemas.microsoft.com/office/powerpoint/2010/main" val="1744341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DOM</a:t>
            </a:r>
          </a:p>
          <a:p>
            <a:pPr marL="0" lvl="1">
              <a:lnSpc>
                <a:spcPct val="107000"/>
              </a:lnSpc>
              <a:tabLst>
                <a:tab pos="365804" algn="l"/>
              </a:tabLst>
            </a:pPr>
            <a:r>
              <a:rPr lang="en-US" kern="100" dirty="0">
                <a:cs typeface="Times New Roman" panose="02020603050405020304" pitchFamily="18" charset="0"/>
              </a:rPr>
              <a:t>After we had our inventory mostly complete, we began pavement condition inspections, using our mobile lidar system. </a:t>
            </a:r>
          </a:p>
          <a:p>
            <a:pPr marL="0" lvl="1">
              <a:lnSpc>
                <a:spcPct val="107000"/>
              </a:lnSpc>
              <a:tabLst>
                <a:tab pos="365804" algn="l"/>
              </a:tabLst>
            </a:pPr>
            <a:r>
              <a:rPr lang="en-US" kern="100" dirty="0">
                <a:cs typeface="Times New Roman" panose="02020603050405020304" pitchFamily="18" charset="0"/>
              </a:rPr>
              <a:t>Our mobile lidar platform allowed us to </a:t>
            </a:r>
            <a:r>
              <a:rPr lang="en-US" b="1" kern="100" dirty="0">
                <a:cs typeface="Times New Roman" panose="02020603050405020304" pitchFamily="18" charset="0"/>
              </a:rPr>
              <a:t>capture all the areas of pavement, create inspection data, and adjust the limits for fiscal responsibility concurrently.</a:t>
            </a:r>
            <a:r>
              <a:rPr lang="en-US" kern="100" dirty="0">
                <a:cs typeface="Times New Roman" panose="02020603050405020304" pitchFamily="18" charset="0"/>
              </a:rPr>
              <a:t> </a:t>
            </a:r>
            <a:r>
              <a:rPr lang="en-US" sz="1100" kern="100" dirty="0">
                <a:cs typeface="Times New Roman" panose="02020603050405020304" pitchFamily="18" charset="0"/>
              </a:rPr>
              <a:t>Mobile Lidar helped us create a </a:t>
            </a:r>
            <a:r>
              <a:rPr lang="en-US" sz="1100" b="1" kern="100" dirty="0">
                <a:cs typeface="Times New Roman" panose="02020603050405020304" pitchFamily="18" charset="0"/>
              </a:rPr>
              <a:t>snapshot</a:t>
            </a:r>
            <a:r>
              <a:rPr lang="en-US" sz="1100" kern="100" dirty="0">
                <a:cs typeface="Times New Roman" panose="02020603050405020304" pitchFamily="18" charset="0"/>
              </a:rPr>
              <a:t> of the field conditions. There are so many pavements in the network that conventional methods of inspection may not have been fast enough to keep up with changing conditions of the pavements. </a:t>
            </a:r>
          </a:p>
          <a:p>
            <a:pPr marL="0" lvl="1">
              <a:lnSpc>
                <a:spcPct val="107000"/>
              </a:lnSpc>
              <a:tabLst>
                <a:tab pos="365804" algn="l"/>
              </a:tabLst>
            </a:pPr>
            <a:endParaRPr lang="en-US" sz="1100" kern="100" dirty="0">
              <a:cs typeface="Times New Roman" panose="02020603050405020304" pitchFamily="18" charset="0"/>
            </a:endParaRPr>
          </a:p>
          <a:p>
            <a:pPr marL="0" lvl="1">
              <a:lnSpc>
                <a:spcPct val="107000"/>
              </a:lnSpc>
              <a:tabLst>
                <a:tab pos="365804" algn="l"/>
              </a:tabLst>
            </a:pPr>
            <a:r>
              <a:rPr lang="en-US" sz="1100" kern="100" dirty="0">
                <a:cs typeface="Times New Roman" panose="02020603050405020304" pitchFamily="18" charset="0"/>
              </a:rPr>
              <a:t>Other benefits of Mobile Lidar for inspections:</a:t>
            </a:r>
            <a:endParaRPr lang="en-US" sz="1100" dirty="0">
              <a:cs typeface="Times New Roman" panose="02020603050405020304" pitchFamily="18" charset="0"/>
            </a:endParaRPr>
          </a:p>
          <a:p>
            <a:pPr marL="417933" lvl="1" indent="-483265">
              <a:lnSpc>
                <a:spcPct val="107000"/>
              </a:lnSpc>
              <a:spcBef>
                <a:spcPts val="634"/>
              </a:spcBef>
              <a:buFont typeface="+mj-lt"/>
              <a:buAutoNum type="arabicPeriod"/>
              <a:tabLst>
                <a:tab pos="1520269" algn="l"/>
              </a:tabLst>
            </a:pPr>
            <a:r>
              <a:rPr lang="en-US" sz="1100" b="1" kern="100" dirty="0">
                <a:cs typeface="Times New Roman" panose="02020603050405020304" pitchFamily="18" charset="0"/>
              </a:rPr>
              <a:t>Read Topics on slide </a:t>
            </a:r>
          </a:p>
          <a:p>
            <a:pPr marL="417933" lvl="1" indent="-483265">
              <a:lnSpc>
                <a:spcPct val="107000"/>
              </a:lnSpc>
              <a:spcBef>
                <a:spcPts val="634"/>
              </a:spcBef>
              <a:buFont typeface="+mj-lt"/>
              <a:buAutoNum type="arabicPeriod"/>
              <a:tabLst>
                <a:tab pos="1520269" algn="l"/>
              </a:tabLst>
            </a:pPr>
            <a:r>
              <a:rPr lang="en-US" sz="1100" kern="100" dirty="0">
                <a:cs typeface="Times New Roman" panose="02020603050405020304" pitchFamily="18" charset="0"/>
              </a:rPr>
              <a:t>Limits of pavements we captured exactly</a:t>
            </a:r>
          </a:p>
          <a:p>
            <a:pPr marL="417933" lvl="1" indent="-483265">
              <a:lnSpc>
                <a:spcPct val="107000"/>
              </a:lnSpc>
              <a:spcBef>
                <a:spcPts val="634"/>
              </a:spcBef>
              <a:buFont typeface="+mj-lt"/>
              <a:buAutoNum type="arabicPeriod"/>
              <a:tabLst>
                <a:tab pos="1520269" algn="l"/>
              </a:tabLst>
            </a:pPr>
            <a:r>
              <a:rPr lang="en-US" sz="1100" kern="100" dirty="0">
                <a:cs typeface="Times New Roman" panose="02020603050405020304" pitchFamily="18" charset="0"/>
              </a:rPr>
              <a:t>Condition data was consistent for objective analysis</a:t>
            </a:r>
          </a:p>
          <a:p>
            <a:pPr marL="417933" lvl="1" indent="-483265">
              <a:lnSpc>
                <a:spcPct val="107000"/>
              </a:lnSpc>
              <a:spcBef>
                <a:spcPts val="634"/>
              </a:spcBef>
              <a:buFont typeface="+mj-lt"/>
              <a:buAutoNum type="arabicPeriod"/>
              <a:tabLst>
                <a:tab pos="1520269" algn="l"/>
              </a:tabLst>
            </a:pPr>
            <a:r>
              <a:rPr lang="en-US" sz="1100" kern="100" dirty="0">
                <a:cs typeface="Times New Roman" panose="02020603050405020304" pitchFamily="18" charset="0"/>
              </a:rPr>
              <a:t>Able to create distress features for every pavement distress on campus</a:t>
            </a:r>
          </a:p>
          <a:p>
            <a:pPr marL="417933" lvl="1" indent="-483265">
              <a:lnSpc>
                <a:spcPct val="107000"/>
              </a:lnSpc>
              <a:spcBef>
                <a:spcPts val="634"/>
              </a:spcBef>
              <a:buFont typeface="+mj-lt"/>
              <a:buAutoNum type="arabicPeriod"/>
              <a:tabLst>
                <a:tab pos="1520269" algn="l"/>
              </a:tabLst>
            </a:pPr>
            <a:r>
              <a:rPr lang="en-US" sz="1100" kern="100" dirty="0">
                <a:cs typeface="Times New Roman" panose="02020603050405020304" pitchFamily="18" charset="0"/>
              </a:rPr>
              <a:t>Also extracted other relevant features that would affect construction, design, and prioritization of the pavement surfaces maintenance projects – curbs, bus stops, surface drainage, tree canopy, some signs, etc. </a:t>
            </a:r>
          </a:p>
          <a:p>
            <a:r>
              <a:rPr lang="en-US" sz="1100" dirty="0"/>
              <a:t>This process works by using the point cloud and imagery from LiDAR unit to extract or draw the distress features.  The drawn polygons and lines that designate the type, severity and obviously size and location of each distress. The distress areas are then exported to our program as GIS files that we can use later for analysis. Though the mobile Lidar unit provides great improvement to walking the roads with a clipboard, we’d later </a:t>
            </a:r>
            <a:r>
              <a:rPr lang="en-US" sz="1100" b="1" dirty="0"/>
              <a:t>improve our processes with new technologies</a:t>
            </a:r>
            <a:r>
              <a:rPr lang="en-US" sz="1100" dirty="0"/>
              <a:t>. </a:t>
            </a:r>
          </a:p>
          <a:p>
            <a:endParaRPr lang="en-US" dirty="0"/>
          </a:p>
        </p:txBody>
      </p:sp>
      <p:sp>
        <p:nvSpPr>
          <p:cNvPr id="4" name="Slide Number Placeholder 3"/>
          <p:cNvSpPr>
            <a:spLocks noGrp="1"/>
          </p:cNvSpPr>
          <p:nvPr>
            <p:ph type="sldNum" sz="quarter" idx="5"/>
          </p:nvPr>
        </p:nvSpPr>
        <p:spPr/>
        <p:txBody>
          <a:bodyPr/>
          <a:lstStyle/>
          <a:p>
            <a:fld id="{A6E1169C-4C67-4526-AFFB-60A2E5C87D45}" type="slidenum">
              <a:rPr lang="en-US" smtClean="0"/>
              <a:t>6</a:t>
            </a:fld>
            <a:endParaRPr lang="en-US"/>
          </a:p>
        </p:txBody>
      </p:sp>
    </p:spTree>
    <p:extLst>
      <p:ext uri="{BB962C8B-B14F-4D97-AF65-F5344CB8AC3E}">
        <p14:creationId xmlns:p14="http://schemas.microsoft.com/office/powerpoint/2010/main" val="3915483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DOM</a:t>
            </a:r>
          </a:p>
          <a:p>
            <a:endParaRPr lang="en-US" sz="1100" dirty="0"/>
          </a:p>
          <a:p>
            <a:r>
              <a:rPr lang="en-US" sz="1100" kern="100" dirty="0">
                <a:effectLst/>
                <a:ea typeface="Aptos" panose="020B0004020202020204" pitchFamily="34" charset="0"/>
                <a:cs typeface="Times New Roman" panose="02020603050405020304" pitchFamily="18" charset="0"/>
              </a:rPr>
              <a:t>In 2023, we began to incorporate some new technologies into the inspection process. The first was the use of drones to capture high-quality aerial imagery for the inspections. We also started to use AI to help us outline pavement distresses in both, the mobile and drone platforms. We could have an </a:t>
            </a:r>
            <a:r>
              <a:rPr lang="en-US" sz="1100" b="1" kern="100" dirty="0">
                <a:effectLst/>
                <a:ea typeface="Aptos" panose="020B0004020202020204" pitchFamily="34" charset="0"/>
                <a:cs typeface="Times New Roman" panose="02020603050405020304" pitchFamily="18" charset="0"/>
              </a:rPr>
              <a:t>entire discussion about the benefits of AI</a:t>
            </a:r>
            <a:r>
              <a:rPr lang="en-US" sz="1100" kern="100" dirty="0">
                <a:effectLst/>
                <a:ea typeface="Aptos" panose="020B0004020202020204" pitchFamily="34" charset="0"/>
                <a:cs typeface="Times New Roman" panose="02020603050405020304" pitchFamily="18" charset="0"/>
              </a:rPr>
              <a:t> in this application. The big takeaways are:</a:t>
            </a:r>
          </a:p>
          <a:p>
            <a:pPr marL="241632" indent="-241632">
              <a:buFont typeface="+mj-lt"/>
              <a:buAutoNum type="arabicPeriod"/>
            </a:pPr>
            <a:r>
              <a:rPr lang="en-US" sz="1100" kern="100" dirty="0">
                <a:effectLst/>
                <a:ea typeface="Aptos" panose="020B0004020202020204" pitchFamily="34" charset="0"/>
                <a:cs typeface="Times New Roman" panose="02020603050405020304" pitchFamily="18" charset="0"/>
              </a:rPr>
              <a:t>saves time, </a:t>
            </a:r>
          </a:p>
          <a:p>
            <a:pPr marL="241632" indent="-241632">
              <a:buFont typeface="+mj-lt"/>
              <a:buAutoNum type="arabicPeriod"/>
            </a:pPr>
            <a:r>
              <a:rPr lang="en-US" sz="1100" kern="100" dirty="0">
                <a:effectLst/>
                <a:ea typeface="Aptos" panose="020B0004020202020204" pitchFamily="34" charset="0"/>
                <a:cs typeface="Times New Roman" panose="02020603050405020304" pitchFamily="18" charset="0"/>
              </a:rPr>
              <a:t>more objective than human input, and </a:t>
            </a:r>
          </a:p>
          <a:p>
            <a:pPr marL="241632" indent="-241632">
              <a:buFont typeface="+mj-lt"/>
              <a:buAutoNum type="arabicPeriod"/>
            </a:pPr>
            <a:r>
              <a:rPr lang="en-US" sz="1100" kern="100" dirty="0">
                <a:effectLst/>
                <a:ea typeface="Aptos" panose="020B0004020202020204" pitchFamily="34" charset="0"/>
                <a:cs typeface="Times New Roman" panose="02020603050405020304" pitchFamily="18" charset="0"/>
              </a:rPr>
              <a:t>continues to get better with </a:t>
            </a:r>
            <a:r>
              <a:rPr lang="en-US" sz="1100" b="1" kern="100" dirty="0">
                <a:effectLst/>
                <a:ea typeface="Aptos" panose="020B0004020202020204" pitchFamily="34" charset="0"/>
                <a:cs typeface="Times New Roman" panose="02020603050405020304" pitchFamily="18" charset="0"/>
              </a:rPr>
              <a:t>Deep Learning</a:t>
            </a:r>
            <a:r>
              <a:rPr lang="en-US" sz="1100" kern="100" dirty="0">
                <a:effectLst/>
                <a:ea typeface="Aptos" panose="020B0004020202020204" pitchFamily="34" charset="0"/>
                <a:cs typeface="Times New Roman" panose="02020603050405020304" pitchFamily="18" charset="0"/>
              </a:rPr>
              <a:t>. Deep Learning is a continuous process in which “corrected” data outputs form the AI are fed back in the model to improve the algorithms.</a:t>
            </a:r>
          </a:p>
          <a:p>
            <a:pPr marL="241632" indent="-241632">
              <a:buFont typeface="+mj-lt"/>
              <a:buAutoNum type="arabicPeriod"/>
            </a:pPr>
            <a:endParaRPr lang="en-US" sz="1100" kern="100" dirty="0">
              <a:effectLst/>
              <a:ea typeface="Aptos" panose="020B0004020202020204" pitchFamily="34" charset="0"/>
              <a:cs typeface="Times New Roman" panose="02020603050405020304" pitchFamily="18" charset="0"/>
            </a:endParaRPr>
          </a:p>
          <a:p>
            <a:r>
              <a:rPr lang="en-US" sz="1100" kern="100" dirty="0">
                <a:effectLst/>
                <a:ea typeface="Aptos" panose="020B0004020202020204" pitchFamily="34" charset="0"/>
                <a:cs typeface="Times New Roman" panose="02020603050405020304" pitchFamily="18" charset="0"/>
              </a:rPr>
              <a:t>We collected over 15,000 distresses at PSU this year.  The photo on left is manual extraction. </a:t>
            </a:r>
          </a:p>
          <a:p>
            <a:endParaRPr lang="en-US" sz="1100" kern="100" dirty="0">
              <a:effectLst/>
              <a:ea typeface="Aptos" panose="020B0004020202020204" pitchFamily="34" charset="0"/>
              <a:cs typeface="Times New Roman" panose="02020603050405020304" pitchFamily="18" charset="0"/>
            </a:endParaRPr>
          </a:p>
          <a:p>
            <a:r>
              <a:rPr lang="en-US" sz="1100" kern="100" dirty="0">
                <a:effectLst/>
                <a:ea typeface="Aptos" panose="020B0004020202020204" pitchFamily="34" charset="0"/>
                <a:cs typeface="Times New Roman" panose="02020603050405020304" pitchFamily="18" charset="0"/>
              </a:rPr>
              <a:t>The right photo is AI extracted features. </a:t>
            </a:r>
            <a:r>
              <a:rPr lang="en-US" sz="1100" kern="100" dirty="0">
                <a:ea typeface="Aptos" panose="020B0004020202020204" pitchFamily="34" charset="0"/>
                <a:cs typeface="Times New Roman" panose="02020603050405020304" pitchFamily="18" charset="0"/>
              </a:rPr>
              <a:t> These are different pavements areas.</a:t>
            </a:r>
          </a:p>
          <a:p>
            <a:endParaRPr lang="en-US" sz="1100" kern="100" dirty="0">
              <a:cs typeface="Times New Roman" panose="02020603050405020304" pitchFamily="18" charset="0"/>
            </a:endParaRPr>
          </a:p>
          <a:p>
            <a:pPr defTabSz="966529">
              <a:defRPr/>
            </a:pPr>
            <a:r>
              <a:rPr lang="en-US" sz="1100" dirty="0"/>
              <a:t>Its worth noting that through our process over the last seven years, we have been able to keep good tabs on the condition of all the network pavements by inspecting roughly 1/3 of the assets each year on a rotating basis. Doing this helps to keep project soft costs to a minimum. </a:t>
            </a:r>
          </a:p>
          <a:p>
            <a:endParaRPr lang="en-US" dirty="0"/>
          </a:p>
        </p:txBody>
      </p:sp>
      <p:sp>
        <p:nvSpPr>
          <p:cNvPr id="4" name="Slide Number Placeholder 3"/>
          <p:cNvSpPr>
            <a:spLocks noGrp="1"/>
          </p:cNvSpPr>
          <p:nvPr>
            <p:ph type="sldNum" sz="quarter" idx="5"/>
          </p:nvPr>
        </p:nvSpPr>
        <p:spPr/>
        <p:txBody>
          <a:bodyPr/>
          <a:lstStyle/>
          <a:p>
            <a:fld id="{A6E1169C-4C67-4526-AFFB-60A2E5C87D45}" type="slidenum">
              <a:rPr lang="en-US" smtClean="0"/>
              <a:t>7</a:t>
            </a:fld>
            <a:endParaRPr lang="en-US"/>
          </a:p>
        </p:txBody>
      </p:sp>
    </p:spTree>
    <p:extLst>
      <p:ext uri="{BB962C8B-B14F-4D97-AF65-F5344CB8AC3E}">
        <p14:creationId xmlns:p14="http://schemas.microsoft.com/office/powerpoint/2010/main" val="1347419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DOM</a:t>
            </a:r>
          </a:p>
          <a:p>
            <a:endParaRPr lang="en-US" dirty="0"/>
          </a:p>
          <a:p>
            <a:pPr marL="728253" lvl="2" indent="-362448">
              <a:lnSpc>
                <a:spcPct val="107000"/>
              </a:lnSpc>
              <a:spcBef>
                <a:spcPts val="634"/>
              </a:spcBef>
              <a:tabLst>
                <a:tab pos="1520269" algn="l"/>
              </a:tabLst>
            </a:pPr>
            <a:r>
              <a:rPr lang="en-US" kern="100" dirty="0">
                <a:cs typeface="Times New Roman" panose="02020603050405020304" pitchFamily="18" charset="0"/>
              </a:rPr>
              <a:t>Its great to have all those data points but if there is no action precipitated, what good are they? How do we deal with all that data? </a:t>
            </a:r>
          </a:p>
          <a:p>
            <a:pPr marL="728253" lvl="2" indent="-362448">
              <a:lnSpc>
                <a:spcPct val="107000"/>
              </a:lnSpc>
              <a:spcBef>
                <a:spcPts val="634"/>
              </a:spcBef>
              <a:tabLst>
                <a:tab pos="1520269" algn="l"/>
              </a:tabLst>
            </a:pPr>
            <a:endParaRPr lang="en-US" kern="100" dirty="0">
              <a:cs typeface="Times New Roman" panose="02020603050405020304" pitchFamily="18" charset="0"/>
            </a:endParaRPr>
          </a:p>
          <a:p>
            <a:pPr marL="728253" lvl="2" indent="-362448">
              <a:lnSpc>
                <a:spcPct val="107000"/>
              </a:lnSpc>
              <a:spcBef>
                <a:spcPts val="634"/>
              </a:spcBef>
              <a:tabLst>
                <a:tab pos="1520269" algn="l"/>
              </a:tabLst>
            </a:pPr>
            <a:r>
              <a:rPr lang="en-US" kern="100" dirty="0">
                <a:cs typeface="Times New Roman" panose="02020603050405020304" pitchFamily="18" charset="0"/>
              </a:rPr>
              <a:t>We need that data to feed into our pavement rating system, </a:t>
            </a:r>
            <a:r>
              <a:rPr lang="en-US" b="1" kern="100" dirty="0">
                <a:cs typeface="Times New Roman" panose="02020603050405020304" pitchFamily="18" charset="0"/>
              </a:rPr>
              <a:t>PCI, which is from ASTM D6433.</a:t>
            </a:r>
          </a:p>
          <a:p>
            <a:pPr marL="728253" lvl="2" indent="-362448">
              <a:lnSpc>
                <a:spcPct val="107000"/>
              </a:lnSpc>
              <a:spcBef>
                <a:spcPts val="634"/>
              </a:spcBef>
              <a:tabLst>
                <a:tab pos="1520269" algn="l"/>
              </a:tabLst>
            </a:pPr>
            <a:r>
              <a:rPr lang="en-US" kern="100" dirty="0">
                <a:cs typeface="Times New Roman" panose="02020603050405020304" pitchFamily="18" charset="0"/>
              </a:rPr>
              <a:t>The PCI boils all that data down to a single number between 100 and 0. 100 being the best possible condition and 0 being the worst. Above 85 is “good”.  Anything below a rating of 10 is considered “failed”.  </a:t>
            </a:r>
          </a:p>
        </p:txBody>
      </p:sp>
      <p:sp>
        <p:nvSpPr>
          <p:cNvPr id="4" name="Slide Number Placeholder 3"/>
          <p:cNvSpPr>
            <a:spLocks noGrp="1"/>
          </p:cNvSpPr>
          <p:nvPr>
            <p:ph type="sldNum" sz="quarter" idx="5"/>
          </p:nvPr>
        </p:nvSpPr>
        <p:spPr/>
        <p:txBody>
          <a:bodyPr/>
          <a:lstStyle/>
          <a:p>
            <a:fld id="{A6E1169C-4C67-4526-AFFB-60A2E5C87D45}" type="slidenum">
              <a:rPr lang="en-US" smtClean="0"/>
              <a:t>8</a:t>
            </a:fld>
            <a:endParaRPr lang="en-US"/>
          </a:p>
        </p:txBody>
      </p:sp>
    </p:spTree>
    <p:extLst>
      <p:ext uri="{BB962C8B-B14F-4D97-AF65-F5344CB8AC3E}">
        <p14:creationId xmlns:p14="http://schemas.microsoft.com/office/powerpoint/2010/main" val="1909487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00" dirty="0">
                <a:cs typeface="Times New Roman" panose="02020603050405020304" pitchFamily="18" charset="0"/>
              </a:rPr>
              <a:t>It is imperative that incorporate a mix of fixes the routine to plan for preventative maintenance and rehabilitation operations. The first order of business after the inspection is generalize the types of failure and establish the select maintenance operations that applicable to those general cases. After selecting the mix of fixes that we anticipate will work. We need to anticipate when to do them. Is just as important to make sure the right fix is implemented at the right time to maximize the benefit of available funding. </a:t>
            </a:r>
          </a:p>
          <a:p>
            <a:endParaRPr lang="en-US" sz="1100" kern="100" dirty="0">
              <a:cs typeface="Times New Roman" panose="02020603050405020304" pitchFamily="18" charset="0"/>
            </a:endParaRPr>
          </a:p>
          <a:p>
            <a:pPr defTabSz="966529">
              <a:defRPr/>
            </a:pPr>
            <a:r>
              <a:rPr lang="en-US" sz="1100" kern="100" dirty="0">
                <a:cs typeface="Times New Roman" panose="02020603050405020304" pitchFamily="18" charset="0"/>
              </a:rPr>
              <a:t>By knowing how the PCI rating system works, the type of pavement distresses that exist, and having a deterioration model for pavements, we can anticipate the types of maintenance that are needed, the quantities of those repairs, and the improvement value of those repairs. </a:t>
            </a:r>
          </a:p>
          <a:p>
            <a:endParaRPr lang="en-US" sz="1100" kern="100" dirty="0">
              <a:cs typeface="Times New Roman" panose="02020603050405020304" pitchFamily="18" charset="0"/>
            </a:endParaRPr>
          </a:p>
          <a:p>
            <a:r>
              <a:rPr lang="en-US" sz="1100" kern="100" dirty="0">
                <a:cs typeface="Times New Roman" panose="02020603050405020304" pitchFamily="18" charset="0"/>
              </a:rPr>
              <a:t>For PSU, we use PennDOT deterioration model for the weather/ climate conditions around each campus. The model predicts the changes in PCI over the years of service life. And we use the PCI to quantify and qualify the types of pavement distress that are likely through the specific ranges of the PCI/ deterioration model. </a:t>
            </a:r>
          </a:p>
          <a:p>
            <a:endParaRPr lang="en-US" sz="1100" kern="100" dirty="0">
              <a:cs typeface="Times New Roman" panose="02020603050405020304" pitchFamily="18" charset="0"/>
            </a:endParaRPr>
          </a:p>
          <a:p>
            <a:r>
              <a:rPr lang="en-US" sz="1100" kern="100" dirty="0">
                <a:cs typeface="Times New Roman" panose="02020603050405020304" pitchFamily="18" charset="0"/>
              </a:rPr>
              <a:t>Using unit costs for the expected type and quantities of repairs we expect for any particular pavement , we can estimate the total cost of the repairs recommended, or "prescribed" by the tool. </a:t>
            </a:r>
          </a:p>
          <a:p>
            <a:endParaRPr lang="en-US" sz="1100" kern="100" dirty="0">
              <a:cs typeface="Times New Roman" panose="02020603050405020304" pitchFamily="18" charset="0"/>
            </a:endParaRPr>
          </a:p>
          <a:p>
            <a:r>
              <a:rPr lang="en-US" sz="1100" kern="100" dirty="0">
                <a:cs typeface="Times New Roman" panose="02020603050405020304" pitchFamily="18" charset="0"/>
              </a:rPr>
              <a:t>The next couple slides give us a visual of how our mix of fixes works in application.  </a:t>
            </a:r>
          </a:p>
        </p:txBody>
      </p:sp>
      <p:sp>
        <p:nvSpPr>
          <p:cNvPr id="4" name="Slide Number Placeholder 3"/>
          <p:cNvSpPr>
            <a:spLocks noGrp="1"/>
          </p:cNvSpPr>
          <p:nvPr>
            <p:ph type="sldNum" sz="quarter" idx="5"/>
          </p:nvPr>
        </p:nvSpPr>
        <p:spPr/>
        <p:txBody>
          <a:bodyPr/>
          <a:lstStyle/>
          <a:p>
            <a:fld id="{A6E1169C-4C67-4526-AFFB-60A2E5C87D45}" type="slidenum">
              <a:rPr lang="en-US" smtClean="0"/>
              <a:t>9</a:t>
            </a:fld>
            <a:endParaRPr lang="en-US"/>
          </a:p>
        </p:txBody>
      </p:sp>
    </p:spTree>
    <p:extLst>
      <p:ext uri="{BB962C8B-B14F-4D97-AF65-F5344CB8AC3E}">
        <p14:creationId xmlns:p14="http://schemas.microsoft.com/office/powerpoint/2010/main" val="3393278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368CD-EBAD-139D-1984-ED2A29331E46}"/>
              </a:ext>
            </a:extLst>
          </p:cNvPr>
          <p:cNvSpPr>
            <a:spLocks noGrp="1"/>
          </p:cNvSpPr>
          <p:nvPr>
            <p:ph type="ctrTitle"/>
          </p:nvPr>
        </p:nvSpPr>
        <p:spPr>
          <a:xfrm>
            <a:off x="1524000" y="1122363"/>
            <a:ext cx="9144000" cy="2387600"/>
          </a:xfrm>
        </p:spPr>
        <p:txBody>
          <a:bodyPr anchor="b"/>
          <a:lstStyle>
            <a:lvl1pPr algn="ctr">
              <a:defRPr sz="6000">
                <a:latin typeface="Arial Narrow" panose="020B060602020203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E54E981C-BA18-9EB0-5F0C-5BA3D6B164C7}"/>
              </a:ext>
            </a:extLst>
          </p:cNvPr>
          <p:cNvSpPr>
            <a:spLocks noGrp="1"/>
          </p:cNvSpPr>
          <p:nvPr>
            <p:ph type="subTitle" idx="1"/>
          </p:nvPr>
        </p:nvSpPr>
        <p:spPr>
          <a:xfrm>
            <a:off x="1524000" y="3602038"/>
            <a:ext cx="9144000" cy="1655762"/>
          </a:xfrm>
        </p:spPr>
        <p:txBody>
          <a:bodyPr/>
          <a:lstStyle>
            <a:lvl1pPr marL="0" indent="0" algn="ctr">
              <a:buNone/>
              <a:defRPr sz="2400">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4D977B-F2C4-CEE0-B826-3A70A07F1A28}"/>
              </a:ext>
            </a:extLst>
          </p:cNvPr>
          <p:cNvSpPr>
            <a:spLocks noGrp="1"/>
          </p:cNvSpPr>
          <p:nvPr>
            <p:ph type="dt" sz="half" idx="10"/>
          </p:nvPr>
        </p:nvSpPr>
        <p:spPr/>
        <p:txBody>
          <a:bodyPr/>
          <a:lstStyle/>
          <a:p>
            <a:fld id="{44E87E03-6E33-4CF4-B4B1-66FD9EC43A79}" type="datetimeFigureOut">
              <a:rPr lang="en-US" smtClean="0"/>
              <a:t>10/31/2024</a:t>
            </a:fld>
            <a:endParaRPr lang="en-US"/>
          </a:p>
        </p:txBody>
      </p:sp>
      <p:sp>
        <p:nvSpPr>
          <p:cNvPr id="5" name="Footer Placeholder 4">
            <a:extLst>
              <a:ext uri="{FF2B5EF4-FFF2-40B4-BE49-F238E27FC236}">
                <a16:creationId xmlns:a16="http://schemas.microsoft.com/office/drawing/2014/main" id="{15EC06F3-EC9D-3FFA-43F8-F67F3FC603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8304AF-2964-8236-FE53-B702384ABF9A}"/>
              </a:ext>
            </a:extLst>
          </p:cNvPr>
          <p:cNvSpPr>
            <a:spLocks noGrp="1"/>
          </p:cNvSpPr>
          <p:nvPr>
            <p:ph type="sldNum" sz="quarter" idx="12"/>
          </p:nvPr>
        </p:nvSpPr>
        <p:spPr/>
        <p:txBody>
          <a:bodyPr/>
          <a:lstStyle/>
          <a:p>
            <a:fld id="{D03B6BA7-3AD5-4345-A096-0C5BEFE8AF7B}" type="slidenum">
              <a:rPr lang="en-US" smtClean="0"/>
              <a:t>‹#›</a:t>
            </a:fld>
            <a:endParaRPr lang="en-US"/>
          </a:p>
        </p:txBody>
      </p:sp>
    </p:spTree>
    <p:extLst>
      <p:ext uri="{BB962C8B-B14F-4D97-AF65-F5344CB8AC3E}">
        <p14:creationId xmlns:p14="http://schemas.microsoft.com/office/powerpoint/2010/main" val="2806365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6A9907F-D666-5D05-AE48-B10486017633}"/>
              </a:ext>
            </a:extLst>
          </p:cNvPr>
          <p:cNvPicPr>
            <a:picLocks noChangeAspect="1"/>
          </p:cNvPicPr>
          <p:nvPr userDrawn="1"/>
        </p:nvPicPr>
        <p:blipFill>
          <a:blip r:embed="rId2">
            <a:extLst>
              <a:ext uri="{28A0092B-C50C-407E-A947-70E740481C1C}">
                <a14:useLocalDpi xmlns:a14="http://schemas.microsoft.com/office/drawing/2010/main" val="0"/>
              </a:ext>
            </a:extLst>
          </a:blip>
          <a:srcRect t="32590" b="50000"/>
          <a:stretch/>
        </p:blipFill>
        <p:spPr>
          <a:xfrm>
            <a:off x="8876" y="8362"/>
            <a:ext cx="12161520" cy="1587950"/>
          </a:xfrm>
          <a:prstGeom prst="rect">
            <a:avLst/>
          </a:prstGeom>
        </p:spPr>
      </p:pic>
      <p:sp>
        <p:nvSpPr>
          <p:cNvPr id="2" name="Title 1">
            <a:extLst>
              <a:ext uri="{FF2B5EF4-FFF2-40B4-BE49-F238E27FC236}">
                <a16:creationId xmlns:a16="http://schemas.microsoft.com/office/drawing/2014/main" id="{7C521BEC-5F64-C355-66CA-0ABCA472410C}"/>
              </a:ext>
            </a:extLst>
          </p:cNvPr>
          <p:cNvSpPr>
            <a:spLocks noGrp="1"/>
          </p:cNvSpPr>
          <p:nvPr>
            <p:ph type="title" hasCustomPrompt="1"/>
          </p:nvPr>
        </p:nvSpPr>
        <p:spPr>
          <a:xfrm>
            <a:off x="261151" y="524929"/>
            <a:ext cx="10515600" cy="1325563"/>
          </a:xfrm>
        </p:spPr>
        <p:txBody>
          <a:bodyPr/>
          <a:lstStyle>
            <a:lvl1pPr>
              <a:defRPr b="1">
                <a:solidFill>
                  <a:schemeClr val="bg1"/>
                </a:solidFill>
                <a:latin typeface="Arial Narrow" panose="020B060602020203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148B0BD-0237-D1D0-7B20-84C87141BCE6}"/>
              </a:ext>
            </a:extLst>
          </p:cNvPr>
          <p:cNvSpPr>
            <a:spLocks noGrp="1"/>
          </p:cNvSpPr>
          <p:nvPr>
            <p:ph idx="1"/>
          </p:nvPr>
        </p:nvSpPr>
        <p:spPr/>
        <p:txBody>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19B264-9F6C-300D-B22C-65F879869E26}"/>
              </a:ext>
            </a:extLst>
          </p:cNvPr>
          <p:cNvSpPr>
            <a:spLocks noGrp="1"/>
          </p:cNvSpPr>
          <p:nvPr>
            <p:ph type="dt" sz="half" idx="10"/>
          </p:nvPr>
        </p:nvSpPr>
        <p:spPr/>
        <p:txBody>
          <a:bodyPr/>
          <a:lstStyle/>
          <a:p>
            <a:fld id="{44E87E03-6E33-4CF4-B4B1-66FD9EC43A79}" type="datetimeFigureOut">
              <a:rPr lang="en-US" smtClean="0"/>
              <a:t>10/31/2024</a:t>
            </a:fld>
            <a:endParaRPr lang="en-US"/>
          </a:p>
        </p:txBody>
      </p:sp>
      <p:sp>
        <p:nvSpPr>
          <p:cNvPr id="5" name="Footer Placeholder 4">
            <a:extLst>
              <a:ext uri="{FF2B5EF4-FFF2-40B4-BE49-F238E27FC236}">
                <a16:creationId xmlns:a16="http://schemas.microsoft.com/office/drawing/2014/main" id="{890A1F63-2A7B-5391-E750-9A49D49162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872FD0-C87B-0960-9192-870A3B312774}"/>
              </a:ext>
            </a:extLst>
          </p:cNvPr>
          <p:cNvSpPr>
            <a:spLocks noGrp="1"/>
          </p:cNvSpPr>
          <p:nvPr>
            <p:ph type="sldNum" sz="quarter" idx="12"/>
          </p:nvPr>
        </p:nvSpPr>
        <p:spPr/>
        <p:txBody>
          <a:bodyPr/>
          <a:lstStyle/>
          <a:p>
            <a:fld id="{D03B6BA7-3AD5-4345-A096-0C5BEFE8AF7B}" type="slidenum">
              <a:rPr lang="en-US" smtClean="0"/>
              <a:t>‹#›</a:t>
            </a:fld>
            <a:endParaRPr lang="en-US"/>
          </a:p>
        </p:txBody>
      </p:sp>
      <p:pic>
        <p:nvPicPr>
          <p:cNvPr id="7" name="Picture 2" descr="CAMPUS PARKING AND TRANSPORTATION ASSOCIATION">
            <a:extLst>
              <a:ext uri="{FF2B5EF4-FFF2-40B4-BE49-F238E27FC236}">
                <a16:creationId xmlns:a16="http://schemas.microsoft.com/office/drawing/2014/main" id="{7185F036-AA36-AA70-B211-94109D31E3C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08816" y="784496"/>
            <a:ext cx="1484639" cy="5930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drawing of a face&#10;&#10;Description automatically generated">
            <a:extLst>
              <a:ext uri="{FF2B5EF4-FFF2-40B4-BE49-F238E27FC236}">
                <a16:creationId xmlns:a16="http://schemas.microsoft.com/office/drawing/2014/main" id="{89424D26-9A5E-3C6F-2553-382B360766F7}"/>
              </a:ext>
            </a:extLst>
          </p:cNvPr>
          <p:cNvPicPr>
            <a:picLocks noChangeAspect="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26060" y="6172560"/>
            <a:ext cx="1719135" cy="548640"/>
          </a:xfrm>
          <a:prstGeom prst="rect">
            <a:avLst/>
          </a:prstGeom>
        </p:spPr>
      </p:pic>
      <p:pic>
        <p:nvPicPr>
          <p:cNvPr id="12" name="Picture 11" descr="A blue and white logo&#10;&#10;Description automatically generated">
            <a:extLst>
              <a:ext uri="{FF2B5EF4-FFF2-40B4-BE49-F238E27FC236}">
                <a16:creationId xmlns:a16="http://schemas.microsoft.com/office/drawing/2014/main" id="{DA2F291B-B460-3579-7A28-C8AEFC344EDF}"/>
              </a:ext>
            </a:extLst>
          </p:cNvPr>
          <p:cNvPicPr>
            <a:picLocks noChangeAspect="1"/>
          </p:cNvPicPr>
          <p:nvPr userDrawn="1"/>
        </p:nvPicPr>
        <p:blipFill>
          <a:blip r:embed="rId5">
            <a:extLst>
              <a:ext uri="{28A0092B-C50C-407E-A947-70E740481C1C}">
                <a14:useLocalDpi xmlns:a14="http://schemas.microsoft.com/office/drawing/2010/main" val="0"/>
              </a:ext>
            </a:extLst>
          </a:blip>
          <a:srcRect l="9066" t="18035" r="9770" b="19650"/>
          <a:stretch/>
        </p:blipFill>
        <p:spPr>
          <a:xfrm>
            <a:off x="5334983" y="6156999"/>
            <a:ext cx="2080768" cy="731520"/>
          </a:xfrm>
          <a:prstGeom prst="rect">
            <a:avLst/>
          </a:prstGeom>
        </p:spPr>
      </p:pic>
      <p:pic>
        <p:nvPicPr>
          <p:cNvPr id="14" name="Picture 13" descr="A black background with blue text&#10;&#10;Description automatically generated">
            <a:extLst>
              <a:ext uri="{FF2B5EF4-FFF2-40B4-BE49-F238E27FC236}">
                <a16:creationId xmlns:a16="http://schemas.microsoft.com/office/drawing/2014/main" id="{AA1D6C4D-B337-51E2-23F6-78FD1B02BC5D}"/>
              </a:ext>
            </a:extLst>
          </p:cNvPr>
          <p:cNvPicPr>
            <a:picLocks noChangeAspect="1"/>
          </p:cNvPicPr>
          <p:nvPr userDrawn="1"/>
        </p:nvPicPr>
        <p:blipFill>
          <a:blip r:embed="rId6">
            <a:extLst>
              <a:ext uri="{28A0092B-C50C-407E-A947-70E740481C1C}">
                <a14:useLocalDpi xmlns:a14="http://schemas.microsoft.com/office/drawing/2010/main" val="0"/>
              </a:ext>
            </a:extLst>
          </a:blip>
          <a:srcRect l="1743" t="9466" r="1814" b="12033"/>
          <a:stretch/>
        </p:blipFill>
        <p:spPr>
          <a:xfrm>
            <a:off x="7452782" y="6195450"/>
            <a:ext cx="2813388" cy="670450"/>
          </a:xfrm>
          <a:prstGeom prst="rect">
            <a:avLst/>
          </a:prstGeom>
        </p:spPr>
      </p:pic>
    </p:spTree>
    <p:extLst>
      <p:ext uri="{BB962C8B-B14F-4D97-AF65-F5344CB8AC3E}">
        <p14:creationId xmlns:p14="http://schemas.microsoft.com/office/powerpoint/2010/main" val="14653161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0361E-8E25-7B3B-F326-66AD940113DB}"/>
              </a:ext>
            </a:extLst>
          </p:cNvPr>
          <p:cNvSpPr>
            <a:spLocks noGrp="1"/>
          </p:cNvSpPr>
          <p:nvPr>
            <p:ph type="title"/>
          </p:nvPr>
        </p:nvSpPr>
        <p:spPr>
          <a:xfrm>
            <a:off x="831850" y="1709738"/>
            <a:ext cx="10515600" cy="2852737"/>
          </a:xfrm>
        </p:spPr>
        <p:txBody>
          <a:bodyPr anchor="b"/>
          <a:lstStyle>
            <a:lvl1pPr>
              <a:defRPr sz="6000">
                <a:latin typeface="Arial Narrow" panose="020B060602020203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E343B19-C526-DB89-8198-79E8E5801BA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latin typeface="Arial Narrow" panose="020B060602020203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5E73C1-B590-7E5A-4405-D466B9495451}"/>
              </a:ext>
            </a:extLst>
          </p:cNvPr>
          <p:cNvSpPr>
            <a:spLocks noGrp="1"/>
          </p:cNvSpPr>
          <p:nvPr>
            <p:ph type="dt" sz="half" idx="10"/>
          </p:nvPr>
        </p:nvSpPr>
        <p:spPr/>
        <p:txBody>
          <a:bodyPr/>
          <a:lstStyle/>
          <a:p>
            <a:fld id="{44E87E03-6E33-4CF4-B4B1-66FD9EC43A79}" type="datetimeFigureOut">
              <a:rPr lang="en-US" smtClean="0"/>
              <a:t>10/31/2024</a:t>
            </a:fld>
            <a:endParaRPr lang="en-US"/>
          </a:p>
        </p:txBody>
      </p:sp>
      <p:sp>
        <p:nvSpPr>
          <p:cNvPr id="5" name="Footer Placeholder 4">
            <a:extLst>
              <a:ext uri="{FF2B5EF4-FFF2-40B4-BE49-F238E27FC236}">
                <a16:creationId xmlns:a16="http://schemas.microsoft.com/office/drawing/2014/main" id="{7058318B-20FD-80A3-503F-C17711EAD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367812-7A5C-AA6F-3630-8BE45BB91DD6}"/>
              </a:ext>
            </a:extLst>
          </p:cNvPr>
          <p:cNvSpPr>
            <a:spLocks noGrp="1"/>
          </p:cNvSpPr>
          <p:nvPr>
            <p:ph type="sldNum" sz="quarter" idx="12"/>
          </p:nvPr>
        </p:nvSpPr>
        <p:spPr/>
        <p:txBody>
          <a:bodyPr/>
          <a:lstStyle/>
          <a:p>
            <a:fld id="{D03B6BA7-3AD5-4345-A096-0C5BEFE8AF7B}" type="slidenum">
              <a:rPr lang="en-US" smtClean="0"/>
              <a:t>‹#›</a:t>
            </a:fld>
            <a:endParaRPr lang="en-US"/>
          </a:p>
        </p:txBody>
      </p:sp>
    </p:spTree>
    <p:extLst>
      <p:ext uri="{BB962C8B-B14F-4D97-AF65-F5344CB8AC3E}">
        <p14:creationId xmlns:p14="http://schemas.microsoft.com/office/powerpoint/2010/main" val="17289731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6DF7D-1480-3965-BC02-15C1FB5AA066}"/>
              </a:ext>
            </a:extLst>
          </p:cNvPr>
          <p:cNvSpPr>
            <a:spLocks noGrp="1"/>
          </p:cNvSpPr>
          <p:nvPr>
            <p:ph type="title"/>
          </p:nvPr>
        </p:nvSpPr>
        <p:spPr/>
        <p:txBody>
          <a:bodyPr/>
          <a:lstStyle>
            <a:lvl1pPr>
              <a:defRPr>
                <a:latin typeface="Arial Narrow" panose="020B060602020203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9EE3857-E7F7-FC36-28D5-AAB77D4ED9B0}"/>
              </a:ext>
            </a:extLst>
          </p:cNvPr>
          <p:cNvSpPr>
            <a:spLocks noGrp="1"/>
          </p:cNvSpPr>
          <p:nvPr>
            <p:ph sz="half" idx="1"/>
          </p:nvPr>
        </p:nvSpPr>
        <p:spPr>
          <a:xfrm>
            <a:off x="838200" y="1825625"/>
            <a:ext cx="5181600" cy="4351338"/>
          </a:xfrm>
        </p:spPr>
        <p:txBody>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59656A-72FB-0EB3-D1DF-47F39723D4CD}"/>
              </a:ext>
            </a:extLst>
          </p:cNvPr>
          <p:cNvSpPr>
            <a:spLocks noGrp="1"/>
          </p:cNvSpPr>
          <p:nvPr>
            <p:ph sz="half" idx="2"/>
          </p:nvPr>
        </p:nvSpPr>
        <p:spPr>
          <a:xfrm>
            <a:off x="6172200" y="1825625"/>
            <a:ext cx="5181600" cy="4351338"/>
          </a:xfrm>
        </p:spPr>
        <p:txBody>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A3D563-3F2C-459A-D52E-12DEF9A3D7EA}"/>
              </a:ext>
            </a:extLst>
          </p:cNvPr>
          <p:cNvSpPr>
            <a:spLocks noGrp="1"/>
          </p:cNvSpPr>
          <p:nvPr>
            <p:ph type="dt" sz="half" idx="10"/>
          </p:nvPr>
        </p:nvSpPr>
        <p:spPr/>
        <p:txBody>
          <a:bodyPr/>
          <a:lstStyle/>
          <a:p>
            <a:fld id="{44E87E03-6E33-4CF4-B4B1-66FD9EC43A79}" type="datetimeFigureOut">
              <a:rPr lang="en-US" smtClean="0"/>
              <a:t>10/31/2024</a:t>
            </a:fld>
            <a:endParaRPr lang="en-US"/>
          </a:p>
        </p:txBody>
      </p:sp>
      <p:sp>
        <p:nvSpPr>
          <p:cNvPr id="6" name="Footer Placeholder 5">
            <a:extLst>
              <a:ext uri="{FF2B5EF4-FFF2-40B4-BE49-F238E27FC236}">
                <a16:creationId xmlns:a16="http://schemas.microsoft.com/office/drawing/2014/main" id="{EA8CA457-CB81-5DB4-DBAF-F0E71130E8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0F2E29-46EE-7BC1-1849-E79523B2E56A}"/>
              </a:ext>
            </a:extLst>
          </p:cNvPr>
          <p:cNvSpPr>
            <a:spLocks noGrp="1"/>
          </p:cNvSpPr>
          <p:nvPr>
            <p:ph type="sldNum" sz="quarter" idx="12"/>
          </p:nvPr>
        </p:nvSpPr>
        <p:spPr/>
        <p:txBody>
          <a:bodyPr/>
          <a:lstStyle/>
          <a:p>
            <a:fld id="{D03B6BA7-3AD5-4345-A096-0C5BEFE8AF7B}" type="slidenum">
              <a:rPr lang="en-US" smtClean="0"/>
              <a:t>‹#›</a:t>
            </a:fld>
            <a:endParaRPr lang="en-US"/>
          </a:p>
        </p:txBody>
      </p:sp>
    </p:spTree>
    <p:extLst>
      <p:ext uri="{BB962C8B-B14F-4D97-AF65-F5344CB8AC3E}">
        <p14:creationId xmlns:p14="http://schemas.microsoft.com/office/powerpoint/2010/main" val="30353402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FFEA6-62A3-D5C6-9AE6-3C3AD6812E4A}"/>
              </a:ext>
            </a:extLst>
          </p:cNvPr>
          <p:cNvSpPr>
            <a:spLocks noGrp="1"/>
          </p:cNvSpPr>
          <p:nvPr>
            <p:ph type="title"/>
          </p:nvPr>
        </p:nvSpPr>
        <p:spPr/>
        <p:txBody>
          <a:bodyPr/>
          <a:lstStyle>
            <a:lvl1pPr>
              <a:defRPr>
                <a:latin typeface="Arial Narrow" panose="020B060602020203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5F174E6D-7DE1-A53D-E99D-85C691ED5F32}"/>
              </a:ext>
            </a:extLst>
          </p:cNvPr>
          <p:cNvSpPr>
            <a:spLocks noGrp="1"/>
          </p:cNvSpPr>
          <p:nvPr>
            <p:ph type="dt" sz="half" idx="10"/>
          </p:nvPr>
        </p:nvSpPr>
        <p:spPr/>
        <p:txBody>
          <a:bodyPr/>
          <a:lstStyle/>
          <a:p>
            <a:fld id="{44E87E03-6E33-4CF4-B4B1-66FD9EC43A79}" type="datetimeFigureOut">
              <a:rPr lang="en-US" smtClean="0"/>
              <a:t>10/31/2024</a:t>
            </a:fld>
            <a:endParaRPr lang="en-US"/>
          </a:p>
        </p:txBody>
      </p:sp>
      <p:sp>
        <p:nvSpPr>
          <p:cNvPr id="4" name="Footer Placeholder 3">
            <a:extLst>
              <a:ext uri="{FF2B5EF4-FFF2-40B4-BE49-F238E27FC236}">
                <a16:creationId xmlns:a16="http://schemas.microsoft.com/office/drawing/2014/main" id="{34A9274C-AFFA-DF31-9C50-9C9E5B3B33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12A768-3894-367F-3B36-9B27F84652FD}"/>
              </a:ext>
            </a:extLst>
          </p:cNvPr>
          <p:cNvSpPr>
            <a:spLocks noGrp="1"/>
          </p:cNvSpPr>
          <p:nvPr>
            <p:ph type="sldNum" sz="quarter" idx="12"/>
          </p:nvPr>
        </p:nvSpPr>
        <p:spPr/>
        <p:txBody>
          <a:bodyPr/>
          <a:lstStyle/>
          <a:p>
            <a:fld id="{D03B6BA7-3AD5-4345-A096-0C5BEFE8AF7B}" type="slidenum">
              <a:rPr lang="en-US" smtClean="0"/>
              <a:t>‹#›</a:t>
            </a:fld>
            <a:endParaRPr lang="en-US"/>
          </a:p>
        </p:txBody>
      </p:sp>
    </p:spTree>
    <p:extLst>
      <p:ext uri="{BB962C8B-B14F-4D97-AF65-F5344CB8AC3E}">
        <p14:creationId xmlns:p14="http://schemas.microsoft.com/office/powerpoint/2010/main" val="378787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711CA2-52B0-DFE4-2FC3-A20F424E4354}"/>
              </a:ext>
            </a:extLst>
          </p:cNvPr>
          <p:cNvSpPr>
            <a:spLocks noGrp="1"/>
          </p:cNvSpPr>
          <p:nvPr>
            <p:ph type="dt" sz="half" idx="10"/>
          </p:nvPr>
        </p:nvSpPr>
        <p:spPr/>
        <p:txBody>
          <a:bodyPr/>
          <a:lstStyle/>
          <a:p>
            <a:fld id="{44E87E03-6E33-4CF4-B4B1-66FD9EC43A79}" type="datetimeFigureOut">
              <a:rPr lang="en-US" smtClean="0"/>
              <a:t>10/31/2024</a:t>
            </a:fld>
            <a:endParaRPr lang="en-US"/>
          </a:p>
        </p:txBody>
      </p:sp>
      <p:sp>
        <p:nvSpPr>
          <p:cNvPr id="3" name="Footer Placeholder 2">
            <a:extLst>
              <a:ext uri="{FF2B5EF4-FFF2-40B4-BE49-F238E27FC236}">
                <a16:creationId xmlns:a16="http://schemas.microsoft.com/office/drawing/2014/main" id="{AF57B8BB-F74B-96CE-2E50-3502D4E293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D43E4F-B6FC-73D3-658C-992E40BCB04C}"/>
              </a:ext>
            </a:extLst>
          </p:cNvPr>
          <p:cNvSpPr>
            <a:spLocks noGrp="1"/>
          </p:cNvSpPr>
          <p:nvPr>
            <p:ph type="sldNum" sz="quarter" idx="12"/>
          </p:nvPr>
        </p:nvSpPr>
        <p:spPr/>
        <p:txBody>
          <a:bodyPr/>
          <a:lstStyle/>
          <a:p>
            <a:fld id="{D03B6BA7-3AD5-4345-A096-0C5BEFE8AF7B}" type="slidenum">
              <a:rPr lang="en-US" smtClean="0"/>
              <a:t>‹#›</a:t>
            </a:fld>
            <a:endParaRPr lang="en-US"/>
          </a:p>
        </p:txBody>
      </p:sp>
    </p:spTree>
    <p:extLst>
      <p:ext uri="{BB962C8B-B14F-4D97-AF65-F5344CB8AC3E}">
        <p14:creationId xmlns:p14="http://schemas.microsoft.com/office/powerpoint/2010/main" val="17922152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01F75D-F8F4-421C-09ED-57E143C807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6C29D1-F5EA-CF18-B5BA-BC3EB8DBAC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45E28A-64FD-C962-690D-39261F30B0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4E87E03-6E33-4CF4-B4B1-66FD9EC43A79}" type="datetimeFigureOut">
              <a:rPr lang="en-US" smtClean="0"/>
              <a:t>10/31/2024</a:t>
            </a:fld>
            <a:endParaRPr lang="en-US"/>
          </a:p>
        </p:txBody>
      </p:sp>
      <p:sp>
        <p:nvSpPr>
          <p:cNvPr id="5" name="Footer Placeholder 4">
            <a:extLst>
              <a:ext uri="{FF2B5EF4-FFF2-40B4-BE49-F238E27FC236}">
                <a16:creationId xmlns:a16="http://schemas.microsoft.com/office/drawing/2014/main" id="{3F2518CB-F3F9-3E67-68C6-2A645F1CF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88A4EF9-4CC3-6307-1736-2A7EC3BA0A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03B6BA7-3AD5-4345-A096-0C5BEFE8AF7B}" type="slidenum">
              <a:rPr lang="en-US" smtClean="0"/>
              <a:t>‹#›</a:t>
            </a:fld>
            <a:endParaRPr lang="en-US"/>
          </a:p>
        </p:txBody>
      </p:sp>
    </p:spTree>
    <p:extLst>
      <p:ext uri="{BB962C8B-B14F-4D97-AF65-F5344CB8AC3E}">
        <p14:creationId xmlns:p14="http://schemas.microsoft.com/office/powerpoint/2010/main" val="1096004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Lst>
  <p:txStyles>
    <p:titleStyle>
      <a:lvl1pPr algn="l" defTabSz="914400" rtl="0" eaLnBrk="1" latinLnBrk="0" hangingPunct="1">
        <a:lnSpc>
          <a:spcPct val="90000"/>
        </a:lnSpc>
        <a:spcBef>
          <a:spcPct val="0"/>
        </a:spcBef>
        <a:buNone/>
        <a:defRPr sz="4400" kern="1200">
          <a:solidFill>
            <a:schemeClr val="tx1"/>
          </a:solidFill>
          <a:latin typeface="Arial Narrow" panose="020B06060202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3.pn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MPUS PARKING AND TRANSPORTATION ASSOCIATION">
            <a:extLst>
              <a:ext uri="{FF2B5EF4-FFF2-40B4-BE49-F238E27FC236}">
                <a16:creationId xmlns:a16="http://schemas.microsoft.com/office/drawing/2014/main" id="{49307A41-AF2E-7470-5178-A5AC05C80D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212" y="1484313"/>
            <a:ext cx="3457575" cy="13811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erial view of a parking lot full of cars&#10;&#10;Description automatically generated">
            <a:extLst>
              <a:ext uri="{FF2B5EF4-FFF2-40B4-BE49-F238E27FC236}">
                <a16:creationId xmlns:a16="http://schemas.microsoft.com/office/drawing/2014/main" id="{4F523107-D282-F6B3-458C-3FB3D86D9C04}"/>
              </a:ext>
            </a:extLst>
          </p:cNvPr>
          <p:cNvPicPr>
            <a:picLocks noChangeAspect="1"/>
          </p:cNvPicPr>
          <p:nvPr/>
        </p:nvPicPr>
        <p:blipFill rotWithShape="1">
          <a:blip r:embed="rId4">
            <a:extLst>
              <a:ext uri="{28A0092B-C50C-407E-A947-70E740481C1C}">
                <a14:useLocalDpi xmlns:a14="http://schemas.microsoft.com/office/drawing/2010/main" val="0"/>
              </a:ext>
            </a:extLst>
          </a:blip>
          <a:srcRect t="71389" b="18889"/>
          <a:stretch/>
        </p:blipFill>
        <p:spPr>
          <a:xfrm>
            <a:off x="-1" y="5067301"/>
            <a:ext cx="12187933" cy="1790700"/>
          </a:xfrm>
          <a:prstGeom prst="rect">
            <a:avLst/>
          </a:prstGeom>
        </p:spPr>
      </p:pic>
      <p:sp>
        <p:nvSpPr>
          <p:cNvPr id="6" name="Text Placeholder 2">
            <a:extLst>
              <a:ext uri="{FF2B5EF4-FFF2-40B4-BE49-F238E27FC236}">
                <a16:creationId xmlns:a16="http://schemas.microsoft.com/office/drawing/2014/main" id="{100A171E-3BC4-B86E-DA61-43995F5C3269}"/>
              </a:ext>
            </a:extLst>
          </p:cNvPr>
          <p:cNvSpPr txBox="1">
            <a:spLocks/>
          </p:cNvSpPr>
          <p:nvPr/>
        </p:nvSpPr>
        <p:spPr>
          <a:xfrm>
            <a:off x="1165063" y="3621088"/>
            <a:ext cx="9836312" cy="74295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tx1"/>
                </a:solidFill>
                <a:latin typeface="Arial Narrow" panose="020B0606020202030204" pitchFamily="34" charset="0"/>
              </a:rPr>
              <a:t>PAVE THE WAY FOR SMARTER PARKING </a:t>
            </a:r>
          </a:p>
          <a:p>
            <a:r>
              <a:rPr lang="en-US" sz="2800" dirty="0">
                <a:solidFill>
                  <a:schemeClr val="tx1"/>
                </a:solidFill>
                <a:latin typeface="Arial Narrow" panose="020B0606020202030204" pitchFamily="34" charset="0"/>
              </a:rPr>
              <a:t>@ THE INTERSECTION OF COMMON SENSE &amp; INNOVATION</a:t>
            </a:r>
          </a:p>
        </p:txBody>
      </p:sp>
    </p:spTree>
    <p:extLst>
      <p:ext uri="{BB962C8B-B14F-4D97-AF65-F5344CB8AC3E}">
        <p14:creationId xmlns:p14="http://schemas.microsoft.com/office/powerpoint/2010/main" val="1290076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74CAAD-05BA-48B2-877C-E75B34EB78B8}"/>
              </a:ext>
            </a:extLst>
          </p:cNvPr>
          <p:cNvPicPr>
            <a:picLocks noChangeAspect="1"/>
          </p:cNvPicPr>
          <p:nvPr/>
        </p:nvPicPr>
        <p:blipFill>
          <a:blip r:embed="rId3">
            <a:extLst>
              <a:ext uri="{28A0092B-C50C-407E-A947-70E740481C1C}">
                <a14:useLocalDpi xmlns:a14="http://schemas.microsoft.com/office/drawing/2010/main" val="0"/>
              </a:ext>
            </a:extLst>
          </a:blip>
          <a:srcRect l="8770" r="8770"/>
          <a:stretch/>
        </p:blipFill>
        <p:spPr>
          <a:xfrm>
            <a:off x="294731" y="2210259"/>
            <a:ext cx="5207908" cy="3746892"/>
          </a:xfrm>
          <a:prstGeom prst="rect">
            <a:avLst/>
          </a:prstGeom>
        </p:spPr>
      </p:pic>
      <p:sp>
        <p:nvSpPr>
          <p:cNvPr id="3" name="Rectangle 2">
            <a:extLst>
              <a:ext uri="{FF2B5EF4-FFF2-40B4-BE49-F238E27FC236}">
                <a16:creationId xmlns:a16="http://schemas.microsoft.com/office/drawing/2014/main" id="{D8E1A1DC-FE4C-26A8-8B51-26E935A3EE13}"/>
              </a:ext>
            </a:extLst>
          </p:cNvPr>
          <p:cNvSpPr/>
          <p:nvPr/>
        </p:nvSpPr>
        <p:spPr>
          <a:xfrm>
            <a:off x="233432" y="4003576"/>
            <a:ext cx="1836000" cy="564874"/>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74BB06-C424-FBFB-2BB0-73AE49CB6C3A}"/>
              </a:ext>
            </a:extLst>
          </p:cNvPr>
          <p:cNvSpPr>
            <a:spLocks noGrp="1"/>
          </p:cNvSpPr>
          <p:nvPr>
            <p:ph type="title"/>
          </p:nvPr>
        </p:nvSpPr>
        <p:spPr/>
        <p:txBody>
          <a:bodyPr/>
          <a:lstStyle/>
          <a:p>
            <a:r>
              <a:rPr lang="en-US" dirty="0"/>
              <a:t>REPAIR OPTIONS</a:t>
            </a:r>
          </a:p>
        </p:txBody>
      </p:sp>
      <p:sp>
        <p:nvSpPr>
          <p:cNvPr id="5" name="Content Placeholder 2"/>
          <p:cNvSpPr>
            <a:spLocks noGrp="1"/>
          </p:cNvSpPr>
          <p:nvPr>
            <p:ph idx="1"/>
          </p:nvPr>
        </p:nvSpPr>
        <p:spPr>
          <a:xfrm>
            <a:off x="294731" y="1608125"/>
            <a:ext cx="4893286" cy="549250"/>
          </a:xfrm>
        </p:spPr>
        <p:txBody>
          <a:bodyPr/>
          <a:lstStyle/>
          <a:p>
            <a:r>
              <a:rPr lang="en-US" dirty="0"/>
              <a:t>Crack Seal &amp; Sealcoat</a:t>
            </a:r>
          </a:p>
          <a:p>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rcRect l="6548" r="6548"/>
          <a:stretch/>
        </p:blipFill>
        <p:spPr>
          <a:xfrm>
            <a:off x="5663169" y="1899920"/>
            <a:ext cx="6194939" cy="4057231"/>
          </a:xfrm>
          <a:prstGeom prst="rect">
            <a:avLst/>
          </a:prstGeom>
        </p:spPr>
      </p:pic>
      <p:sp>
        <p:nvSpPr>
          <p:cNvPr id="9" name="Rectangle 8">
            <a:extLst>
              <a:ext uri="{FF2B5EF4-FFF2-40B4-BE49-F238E27FC236}">
                <a16:creationId xmlns:a16="http://schemas.microsoft.com/office/drawing/2014/main" id="{FDD320D9-6E4D-48AB-B716-5AE252F1A262}"/>
              </a:ext>
            </a:extLst>
          </p:cNvPr>
          <p:cNvSpPr/>
          <p:nvPr/>
        </p:nvSpPr>
        <p:spPr>
          <a:xfrm>
            <a:off x="420519" y="3524356"/>
            <a:ext cx="2723074" cy="1077218"/>
          </a:xfrm>
          <a:prstGeom prst="rect">
            <a:avLst/>
          </a:prstGeom>
        </p:spPr>
        <p:txBody>
          <a:bodyPr wrap="square">
            <a:spAutoFit/>
          </a:bodyPr>
          <a:lstStyle/>
          <a:p>
            <a:r>
              <a:rPr lang="en-US" sz="2800" b="1" dirty="0">
                <a:solidFill>
                  <a:schemeClr val="bg1"/>
                </a:solidFill>
                <a:latin typeface="Arial Narrow" panose="020B0606020202030204" pitchFamily="34" charset="0"/>
              </a:rPr>
              <a:t>PCI Range:</a:t>
            </a:r>
            <a:br>
              <a:rPr lang="en-US" sz="2800" dirty="0">
                <a:solidFill>
                  <a:srgbClr val="4F4F4F"/>
                </a:solidFill>
                <a:latin typeface="Arial Narrow" panose="020B0606020202030204" pitchFamily="34" charset="0"/>
              </a:rPr>
            </a:br>
            <a:r>
              <a:rPr lang="en-US" sz="3600" b="1" dirty="0">
                <a:solidFill>
                  <a:schemeClr val="bg1"/>
                </a:solidFill>
                <a:latin typeface="Arial Narrow" panose="020B0606020202030204" pitchFamily="34" charset="0"/>
              </a:rPr>
              <a:t>80-97</a:t>
            </a:r>
          </a:p>
        </p:txBody>
      </p:sp>
      <p:sp>
        <p:nvSpPr>
          <p:cNvPr id="4" name="Rectangle 3">
            <a:extLst>
              <a:ext uri="{FF2B5EF4-FFF2-40B4-BE49-F238E27FC236}">
                <a16:creationId xmlns:a16="http://schemas.microsoft.com/office/drawing/2014/main" id="{AC1A39A5-44FA-68D0-8257-50FA8265A341}"/>
              </a:ext>
            </a:extLst>
          </p:cNvPr>
          <p:cNvSpPr/>
          <p:nvPr/>
        </p:nvSpPr>
        <p:spPr>
          <a:xfrm>
            <a:off x="240065" y="5066920"/>
            <a:ext cx="1836000" cy="564874"/>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49DF165-BB35-446B-A8FE-A21732E6C903}"/>
              </a:ext>
            </a:extLst>
          </p:cNvPr>
          <p:cNvSpPr/>
          <p:nvPr/>
        </p:nvSpPr>
        <p:spPr>
          <a:xfrm>
            <a:off x="420519" y="4597325"/>
            <a:ext cx="1997725" cy="1077218"/>
          </a:xfrm>
          <a:prstGeom prst="rect">
            <a:avLst/>
          </a:prstGeom>
        </p:spPr>
        <p:txBody>
          <a:bodyPr wrap="square">
            <a:spAutoFit/>
          </a:bodyPr>
          <a:lstStyle/>
          <a:p>
            <a:r>
              <a:rPr lang="en-US" sz="2800" b="1" dirty="0">
                <a:solidFill>
                  <a:schemeClr val="bg1"/>
                </a:solidFill>
                <a:latin typeface="Arial Narrow" panose="020B0606020202030204" pitchFamily="34" charset="0"/>
              </a:rPr>
              <a:t>Actual</a:t>
            </a:r>
            <a:r>
              <a:rPr lang="en-US" sz="2400" b="1" dirty="0">
                <a:solidFill>
                  <a:schemeClr val="bg1"/>
                </a:solidFill>
                <a:latin typeface="Arial Narrow" panose="020B0606020202030204" pitchFamily="34" charset="0"/>
              </a:rPr>
              <a:t> </a:t>
            </a:r>
            <a:r>
              <a:rPr lang="en-US" sz="2800" b="1" dirty="0">
                <a:solidFill>
                  <a:schemeClr val="bg1"/>
                </a:solidFill>
                <a:latin typeface="Arial Narrow" panose="020B0606020202030204" pitchFamily="34" charset="0"/>
              </a:rPr>
              <a:t>PCI</a:t>
            </a:r>
          </a:p>
          <a:p>
            <a:r>
              <a:rPr lang="en-US" sz="3600" b="1" dirty="0">
                <a:solidFill>
                  <a:schemeClr val="bg1"/>
                </a:solidFill>
                <a:latin typeface="Arial Narrow" panose="020B0606020202030204" pitchFamily="34" charset="0"/>
              </a:rPr>
              <a:t>89</a:t>
            </a:r>
            <a:endParaRPr lang="en-US" sz="3600" dirty="0">
              <a:solidFill>
                <a:schemeClr val="bg1"/>
              </a:solidFill>
            </a:endParaRPr>
          </a:p>
        </p:txBody>
      </p:sp>
      <p:sp>
        <p:nvSpPr>
          <p:cNvPr id="13" name="Rectangle 12">
            <a:extLst>
              <a:ext uri="{FF2B5EF4-FFF2-40B4-BE49-F238E27FC236}">
                <a16:creationId xmlns:a16="http://schemas.microsoft.com/office/drawing/2014/main" id="{85A6B1B3-7530-BDDA-7A44-72BE4E7FF500}"/>
              </a:ext>
            </a:extLst>
          </p:cNvPr>
          <p:cNvSpPr/>
          <p:nvPr/>
        </p:nvSpPr>
        <p:spPr>
          <a:xfrm>
            <a:off x="6291254" y="2220786"/>
            <a:ext cx="1842633" cy="564874"/>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5D909C0-4DD3-46C7-BC58-4BB990B996B3}"/>
              </a:ext>
            </a:extLst>
          </p:cNvPr>
          <p:cNvSpPr/>
          <p:nvPr/>
        </p:nvSpPr>
        <p:spPr>
          <a:xfrm>
            <a:off x="6478341" y="1733007"/>
            <a:ext cx="2511972" cy="1077218"/>
          </a:xfrm>
          <a:prstGeom prst="rect">
            <a:avLst/>
          </a:prstGeom>
        </p:spPr>
        <p:txBody>
          <a:bodyPr wrap="square">
            <a:spAutoFit/>
          </a:bodyPr>
          <a:lstStyle/>
          <a:p>
            <a:r>
              <a:rPr lang="en-US" sz="2800" b="1" dirty="0">
                <a:latin typeface="Arial Narrow" panose="020B0606020202030204" pitchFamily="34" charset="0"/>
              </a:rPr>
              <a:t>Upgraded PCI:</a:t>
            </a:r>
            <a:br>
              <a:rPr lang="en-US" sz="2800" dirty="0">
                <a:solidFill>
                  <a:srgbClr val="4F4F4F"/>
                </a:solidFill>
                <a:latin typeface="Arial Narrow" panose="020B0606020202030204" pitchFamily="34" charset="0"/>
              </a:rPr>
            </a:br>
            <a:r>
              <a:rPr lang="en-US" sz="3600" b="1" dirty="0">
                <a:solidFill>
                  <a:schemeClr val="bg1"/>
                </a:solidFill>
                <a:latin typeface="Arial Narrow" panose="020B0606020202030204" pitchFamily="34" charset="0"/>
              </a:rPr>
              <a:t>92</a:t>
            </a:r>
          </a:p>
        </p:txBody>
      </p:sp>
      <p:sp>
        <p:nvSpPr>
          <p:cNvPr id="11" name="Isosceles Triangle 10">
            <a:extLst>
              <a:ext uri="{FF2B5EF4-FFF2-40B4-BE49-F238E27FC236}">
                <a16:creationId xmlns:a16="http://schemas.microsoft.com/office/drawing/2014/main" id="{AE57CBB4-6AE8-0942-E283-657092C31997}"/>
              </a:ext>
            </a:extLst>
          </p:cNvPr>
          <p:cNvSpPr/>
          <p:nvPr/>
        </p:nvSpPr>
        <p:spPr>
          <a:xfrm rot="5400000">
            <a:off x="162460" y="5526942"/>
            <a:ext cx="1325563" cy="1316235"/>
          </a:xfrm>
          <a:prstGeom prst="triangle">
            <a:avLst/>
          </a:prstGeom>
          <a:solidFill>
            <a:srgbClr val="FA91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1CBAA236-42F7-B92F-2C6A-E07B4A1E25C3}"/>
              </a:ext>
            </a:extLst>
          </p:cNvPr>
          <p:cNvSpPr/>
          <p:nvPr/>
        </p:nvSpPr>
        <p:spPr>
          <a:xfrm rot="5400000">
            <a:off x="883820" y="5526942"/>
            <a:ext cx="1325563" cy="1316235"/>
          </a:xfrm>
          <a:prstGeom prst="triangl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AB2B79D-5102-F39B-6A53-C4EFD47E5825}"/>
              </a:ext>
            </a:extLst>
          </p:cNvPr>
          <p:cNvSpPr txBox="1"/>
          <p:nvPr/>
        </p:nvSpPr>
        <p:spPr>
          <a:xfrm>
            <a:off x="850467" y="5994082"/>
            <a:ext cx="1323772" cy="369332"/>
          </a:xfrm>
          <a:prstGeom prst="rect">
            <a:avLst/>
          </a:prstGeom>
          <a:noFill/>
        </p:spPr>
        <p:txBody>
          <a:bodyPr wrap="square" rtlCol="0">
            <a:spAutoFit/>
          </a:bodyPr>
          <a:lstStyle/>
          <a:p>
            <a:r>
              <a:rPr lang="en-US" dirty="0">
                <a:solidFill>
                  <a:schemeClr val="bg1"/>
                </a:solidFill>
                <a:latin typeface="Arial Black" panose="020B0A04020102020204" pitchFamily="34" charset="0"/>
              </a:rPr>
              <a:t>DESIGN</a:t>
            </a:r>
          </a:p>
        </p:txBody>
      </p:sp>
    </p:spTree>
    <p:extLst>
      <p:ext uri="{BB962C8B-B14F-4D97-AF65-F5344CB8AC3E}">
        <p14:creationId xmlns:p14="http://schemas.microsoft.com/office/powerpoint/2010/main" val="108524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DB9D3-4222-D0FF-70F7-2485162669FC}"/>
              </a:ext>
            </a:extLst>
          </p:cNvPr>
          <p:cNvSpPr>
            <a:spLocks noGrp="1"/>
          </p:cNvSpPr>
          <p:nvPr>
            <p:ph type="title"/>
          </p:nvPr>
        </p:nvSpPr>
        <p:spPr/>
        <p:txBody>
          <a:bodyPr/>
          <a:lstStyle/>
          <a:p>
            <a:r>
              <a:rPr lang="en-US"/>
              <a:t>REPAIR OPTIONS</a:t>
            </a:r>
          </a:p>
        </p:txBody>
      </p:sp>
      <p:sp>
        <p:nvSpPr>
          <p:cNvPr id="4" name="Content Placeholder 2"/>
          <p:cNvSpPr>
            <a:spLocks noGrp="1"/>
          </p:cNvSpPr>
          <p:nvPr>
            <p:ph idx="1"/>
          </p:nvPr>
        </p:nvSpPr>
        <p:spPr>
          <a:xfrm>
            <a:off x="336261" y="1666261"/>
            <a:ext cx="4499195" cy="1108032"/>
          </a:xfrm>
        </p:spPr>
        <p:txBody>
          <a:bodyPr/>
          <a:lstStyle/>
          <a:p>
            <a:r>
              <a:rPr lang="en-US" dirty="0"/>
              <a:t>Flexible Base Repair (FBR)</a:t>
            </a:r>
          </a:p>
          <a:p>
            <a:pPr marL="0"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0584" y="1764814"/>
            <a:ext cx="6200985" cy="4650739"/>
          </a:xfrm>
          <a:prstGeom prst="rect">
            <a:avLst/>
          </a:prstGeom>
        </p:spPr>
      </p:pic>
      <p:pic>
        <p:nvPicPr>
          <p:cNvPr id="6" name="Picture 5">
            <a:extLst>
              <a:ext uri="{FF2B5EF4-FFF2-40B4-BE49-F238E27FC236}">
                <a16:creationId xmlns:a16="http://schemas.microsoft.com/office/drawing/2014/main" id="{02FD7CF0-BD3C-4AF5-96CC-A22E50969665}"/>
              </a:ext>
            </a:extLst>
          </p:cNvPr>
          <p:cNvPicPr>
            <a:picLocks noChangeAspect="1"/>
          </p:cNvPicPr>
          <p:nvPr/>
        </p:nvPicPr>
        <p:blipFill rotWithShape="1">
          <a:blip r:embed="rId4">
            <a:extLst>
              <a:ext uri="{28A0092B-C50C-407E-A947-70E740481C1C}">
                <a14:useLocalDpi xmlns:a14="http://schemas.microsoft.com/office/drawing/2010/main" val="0"/>
              </a:ext>
            </a:extLst>
          </a:blip>
          <a:srcRect l="2005" r="3691"/>
          <a:stretch/>
        </p:blipFill>
        <p:spPr>
          <a:xfrm>
            <a:off x="220510" y="2256266"/>
            <a:ext cx="5475523" cy="3510915"/>
          </a:xfrm>
          <a:prstGeom prst="rect">
            <a:avLst/>
          </a:prstGeom>
        </p:spPr>
      </p:pic>
      <p:sp>
        <p:nvSpPr>
          <p:cNvPr id="3" name="Rectangle 2">
            <a:extLst>
              <a:ext uri="{FF2B5EF4-FFF2-40B4-BE49-F238E27FC236}">
                <a16:creationId xmlns:a16="http://schemas.microsoft.com/office/drawing/2014/main" id="{8EAA9BB3-3333-4656-B76D-07C69D8F4D8F}"/>
              </a:ext>
            </a:extLst>
          </p:cNvPr>
          <p:cNvSpPr/>
          <p:nvPr/>
        </p:nvSpPr>
        <p:spPr>
          <a:xfrm>
            <a:off x="5802459" y="4275076"/>
            <a:ext cx="2360682" cy="564874"/>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7F55D3B-75A2-4989-A0DC-E305B1C83A1E}"/>
              </a:ext>
            </a:extLst>
          </p:cNvPr>
          <p:cNvSpPr/>
          <p:nvPr/>
        </p:nvSpPr>
        <p:spPr>
          <a:xfrm>
            <a:off x="5374218" y="3774967"/>
            <a:ext cx="2896194" cy="1077218"/>
          </a:xfrm>
          <a:prstGeom prst="rect">
            <a:avLst/>
          </a:prstGeom>
        </p:spPr>
        <p:txBody>
          <a:bodyPr wrap="square">
            <a:spAutoFit/>
          </a:bodyPr>
          <a:lstStyle/>
          <a:p>
            <a:pPr algn="r"/>
            <a:r>
              <a:rPr lang="en-US" sz="2800" b="1" dirty="0">
                <a:solidFill>
                  <a:schemeClr val="bg1"/>
                </a:solidFill>
                <a:latin typeface="Arial Narrow" panose="020B0606020202030204" pitchFamily="34" charset="0"/>
              </a:rPr>
              <a:t>Upgraded PCI:</a:t>
            </a:r>
            <a:br>
              <a:rPr lang="en-US" sz="2800" b="1" dirty="0">
                <a:solidFill>
                  <a:schemeClr val="bg1"/>
                </a:solidFill>
                <a:latin typeface="Arial Narrow" panose="020B0606020202030204" pitchFamily="34" charset="0"/>
              </a:rPr>
            </a:br>
            <a:r>
              <a:rPr lang="en-US" sz="3600" b="1" dirty="0">
                <a:solidFill>
                  <a:schemeClr val="bg1"/>
                </a:solidFill>
                <a:latin typeface="Arial Narrow" panose="020B0606020202030204" pitchFamily="34" charset="0"/>
              </a:rPr>
              <a:t>77</a:t>
            </a:r>
          </a:p>
        </p:txBody>
      </p:sp>
      <p:sp>
        <p:nvSpPr>
          <p:cNvPr id="12" name="Rectangle 11">
            <a:extLst>
              <a:ext uri="{FF2B5EF4-FFF2-40B4-BE49-F238E27FC236}">
                <a16:creationId xmlns:a16="http://schemas.microsoft.com/office/drawing/2014/main" id="{5F3284AB-EC52-F1DB-4B5E-92A441C59F9C}"/>
              </a:ext>
            </a:extLst>
          </p:cNvPr>
          <p:cNvSpPr/>
          <p:nvPr/>
        </p:nvSpPr>
        <p:spPr>
          <a:xfrm>
            <a:off x="172384" y="4894200"/>
            <a:ext cx="1914159" cy="564874"/>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0004C77-EA13-4787-9E12-A3757507175B}"/>
              </a:ext>
            </a:extLst>
          </p:cNvPr>
          <p:cNvSpPr/>
          <p:nvPr/>
        </p:nvSpPr>
        <p:spPr>
          <a:xfrm>
            <a:off x="534277" y="4387456"/>
            <a:ext cx="2419302" cy="1077218"/>
          </a:xfrm>
          <a:prstGeom prst="rect">
            <a:avLst/>
          </a:prstGeom>
        </p:spPr>
        <p:txBody>
          <a:bodyPr wrap="square">
            <a:spAutoFit/>
          </a:bodyPr>
          <a:lstStyle/>
          <a:p>
            <a:r>
              <a:rPr lang="en-US" sz="2800" b="1" dirty="0">
                <a:solidFill>
                  <a:schemeClr val="bg1"/>
                </a:solidFill>
                <a:latin typeface="Arial Narrow" panose="020B0606020202030204" pitchFamily="34" charset="0"/>
              </a:rPr>
              <a:t>Actual</a:t>
            </a:r>
            <a:r>
              <a:rPr lang="en-US" sz="2400" b="1" dirty="0">
                <a:solidFill>
                  <a:schemeClr val="bg1"/>
                </a:solidFill>
                <a:latin typeface="Arial Narrow" panose="020B0606020202030204" pitchFamily="34" charset="0"/>
              </a:rPr>
              <a:t> </a:t>
            </a:r>
            <a:r>
              <a:rPr lang="en-US" sz="2800" b="1" dirty="0">
                <a:solidFill>
                  <a:schemeClr val="bg1"/>
                </a:solidFill>
                <a:latin typeface="Arial Narrow" panose="020B0606020202030204" pitchFamily="34" charset="0"/>
              </a:rPr>
              <a:t>PCI</a:t>
            </a:r>
          </a:p>
          <a:p>
            <a:r>
              <a:rPr lang="en-US" sz="3600" b="1" dirty="0">
                <a:latin typeface="Arial Narrow" panose="020B0606020202030204" pitchFamily="34" charset="0"/>
              </a:rPr>
              <a:t>60</a:t>
            </a:r>
          </a:p>
        </p:txBody>
      </p:sp>
      <p:sp>
        <p:nvSpPr>
          <p:cNvPr id="14" name="Rectangle 13">
            <a:extLst>
              <a:ext uri="{FF2B5EF4-FFF2-40B4-BE49-F238E27FC236}">
                <a16:creationId xmlns:a16="http://schemas.microsoft.com/office/drawing/2014/main" id="{89C17ADA-907A-5426-4F47-F6FD491BCBFC}"/>
              </a:ext>
            </a:extLst>
          </p:cNvPr>
          <p:cNvSpPr/>
          <p:nvPr/>
        </p:nvSpPr>
        <p:spPr>
          <a:xfrm>
            <a:off x="172384" y="3443811"/>
            <a:ext cx="1914159" cy="564874"/>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2655FAF-D1F3-41EF-9814-3313B865DC92}"/>
              </a:ext>
            </a:extLst>
          </p:cNvPr>
          <p:cNvSpPr/>
          <p:nvPr/>
        </p:nvSpPr>
        <p:spPr>
          <a:xfrm>
            <a:off x="534276" y="2937275"/>
            <a:ext cx="2324709" cy="1077218"/>
          </a:xfrm>
          <a:prstGeom prst="rect">
            <a:avLst/>
          </a:prstGeom>
        </p:spPr>
        <p:txBody>
          <a:bodyPr wrap="square">
            <a:spAutoFit/>
          </a:bodyPr>
          <a:lstStyle/>
          <a:p>
            <a:r>
              <a:rPr lang="en-US" sz="2800" b="1" dirty="0">
                <a:solidFill>
                  <a:schemeClr val="bg1"/>
                </a:solidFill>
                <a:latin typeface="Arial Narrow" panose="020B0606020202030204" pitchFamily="34" charset="0"/>
              </a:rPr>
              <a:t>PCI Range:</a:t>
            </a:r>
            <a:br>
              <a:rPr lang="en-US" sz="2800" dirty="0">
                <a:solidFill>
                  <a:srgbClr val="4F4F4F"/>
                </a:solidFill>
                <a:latin typeface="Arial Narrow" panose="020B0606020202030204" pitchFamily="34" charset="0"/>
              </a:rPr>
            </a:br>
            <a:r>
              <a:rPr lang="en-US" sz="3600" b="1" dirty="0">
                <a:latin typeface="Arial Narrow" panose="020B0606020202030204" pitchFamily="34" charset="0"/>
              </a:rPr>
              <a:t>58-80</a:t>
            </a:r>
          </a:p>
        </p:txBody>
      </p:sp>
      <p:pic>
        <p:nvPicPr>
          <p:cNvPr id="13" name="Picture 12" descr="A drawing of a face&#10;&#10;Description automatically generated">
            <a:extLst>
              <a:ext uri="{FF2B5EF4-FFF2-40B4-BE49-F238E27FC236}">
                <a16:creationId xmlns:a16="http://schemas.microsoft.com/office/drawing/2014/main" id="{0E4ABAA1-1E3C-7B25-5061-3FDDF5FDC88D}"/>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26060" y="6172560"/>
            <a:ext cx="1719135" cy="548640"/>
          </a:xfrm>
          <a:prstGeom prst="rect">
            <a:avLst/>
          </a:prstGeom>
        </p:spPr>
      </p:pic>
      <p:pic>
        <p:nvPicPr>
          <p:cNvPr id="15" name="Picture 14" descr="A blue and white logo&#10;&#10;Description automatically generated">
            <a:extLst>
              <a:ext uri="{FF2B5EF4-FFF2-40B4-BE49-F238E27FC236}">
                <a16:creationId xmlns:a16="http://schemas.microsoft.com/office/drawing/2014/main" id="{56C8EABA-9BD4-3833-86DB-DBAA32914537}"/>
              </a:ext>
            </a:extLst>
          </p:cNvPr>
          <p:cNvPicPr>
            <a:picLocks noChangeAspect="1"/>
          </p:cNvPicPr>
          <p:nvPr/>
        </p:nvPicPr>
        <p:blipFill>
          <a:blip r:embed="rId6">
            <a:extLst>
              <a:ext uri="{28A0092B-C50C-407E-A947-70E740481C1C}">
                <a14:useLocalDpi xmlns:a14="http://schemas.microsoft.com/office/drawing/2010/main" val="0"/>
              </a:ext>
            </a:extLst>
          </a:blip>
          <a:srcRect l="9066" t="18035" r="9770" b="19650"/>
          <a:stretch/>
        </p:blipFill>
        <p:spPr>
          <a:xfrm>
            <a:off x="5334983" y="6156999"/>
            <a:ext cx="2080768" cy="731520"/>
          </a:xfrm>
          <a:prstGeom prst="rect">
            <a:avLst/>
          </a:prstGeom>
        </p:spPr>
      </p:pic>
      <p:pic>
        <p:nvPicPr>
          <p:cNvPr id="16" name="Picture 15" descr="A black background with blue text&#10;&#10;Description automatically generated">
            <a:extLst>
              <a:ext uri="{FF2B5EF4-FFF2-40B4-BE49-F238E27FC236}">
                <a16:creationId xmlns:a16="http://schemas.microsoft.com/office/drawing/2014/main" id="{946AC120-16A6-B2FD-8815-45EA6FBEEAD7}"/>
              </a:ext>
            </a:extLst>
          </p:cNvPr>
          <p:cNvPicPr>
            <a:picLocks noChangeAspect="1"/>
          </p:cNvPicPr>
          <p:nvPr/>
        </p:nvPicPr>
        <p:blipFill>
          <a:blip r:embed="rId7">
            <a:extLst>
              <a:ext uri="{28A0092B-C50C-407E-A947-70E740481C1C}">
                <a14:useLocalDpi xmlns:a14="http://schemas.microsoft.com/office/drawing/2010/main" val="0"/>
              </a:ext>
            </a:extLst>
          </a:blip>
          <a:srcRect l="1743" t="9466" r="1814" b="12033"/>
          <a:stretch/>
        </p:blipFill>
        <p:spPr>
          <a:xfrm>
            <a:off x="7445090" y="6195450"/>
            <a:ext cx="2813388" cy="670450"/>
          </a:xfrm>
          <a:prstGeom prst="rect">
            <a:avLst/>
          </a:prstGeom>
        </p:spPr>
      </p:pic>
      <p:sp>
        <p:nvSpPr>
          <p:cNvPr id="7" name="Isosceles Triangle 6">
            <a:extLst>
              <a:ext uri="{FF2B5EF4-FFF2-40B4-BE49-F238E27FC236}">
                <a16:creationId xmlns:a16="http://schemas.microsoft.com/office/drawing/2014/main" id="{EDE5792B-B8C9-43F0-81EB-499E4B04D573}"/>
              </a:ext>
            </a:extLst>
          </p:cNvPr>
          <p:cNvSpPr/>
          <p:nvPr/>
        </p:nvSpPr>
        <p:spPr>
          <a:xfrm rot="5400000">
            <a:off x="162460" y="5526942"/>
            <a:ext cx="1325563" cy="1316235"/>
          </a:xfrm>
          <a:prstGeom prst="triangle">
            <a:avLst/>
          </a:prstGeom>
          <a:solidFill>
            <a:srgbClr val="FA91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2B621D68-5FAC-9497-1532-D550E538C6D1}"/>
              </a:ext>
            </a:extLst>
          </p:cNvPr>
          <p:cNvSpPr/>
          <p:nvPr/>
        </p:nvSpPr>
        <p:spPr>
          <a:xfrm rot="5400000">
            <a:off x="883820" y="5526942"/>
            <a:ext cx="1325563" cy="1316235"/>
          </a:xfrm>
          <a:prstGeom prst="triangl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F35ED39-3B04-17DE-A4D8-ECB8889CDB97}"/>
              </a:ext>
            </a:extLst>
          </p:cNvPr>
          <p:cNvSpPr txBox="1"/>
          <p:nvPr/>
        </p:nvSpPr>
        <p:spPr>
          <a:xfrm>
            <a:off x="850467" y="5994082"/>
            <a:ext cx="1323772" cy="369332"/>
          </a:xfrm>
          <a:prstGeom prst="rect">
            <a:avLst/>
          </a:prstGeom>
          <a:noFill/>
        </p:spPr>
        <p:txBody>
          <a:bodyPr wrap="square" rtlCol="0">
            <a:spAutoFit/>
          </a:bodyPr>
          <a:lstStyle/>
          <a:p>
            <a:r>
              <a:rPr lang="en-US" dirty="0">
                <a:solidFill>
                  <a:schemeClr val="bg1"/>
                </a:solidFill>
                <a:latin typeface="Arial Black" panose="020B0A04020102020204" pitchFamily="34" charset="0"/>
              </a:rPr>
              <a:t>DESIGN</a:t>
            </a:r>
          </a:p>
        </p:txBody>
      </p:sp>
    </p:spTree>
    <p:extLst>
      <p:ext uri="{BB962C8B-B14F-4D97-AF65-F5344CB8AC3E}">
        <p14:creationId xmlns:p14="http://schemas.microsoft.com/office/powerpoint/2010/main" val="138133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a:spLocks noGrp="1"/>
          </p:cNvSpPr>
          <p:nvPr>
            <p:ph idx="1"/>
          </p:nvPr>
        </p:nvSpPr>
        <p:spPr>
          <a:xfrm>
            <a:off x="261152" y="1787125"/>
            <a:ext cx="3722270" cy="908610"/>
          </a:xfrm>
        </p:spPr>
        <p:txBody>
          <a:bodyPr>
            <a:normAutofit lnSpcReduction="10000"/>
          </a:bodyPr>
          <a:lstStyle/>
          <a:p>
            <a:r>
              <a:rPr lang="en-US" dirty="0"/>
              <a:t>Mill &amp; Overlay</a:t>
            </a:r>
          </a:p>
          <a:p>
            <a:pPr marL="0" indent="0">
              <a:buNone/>
            </a:pPr>
            <a:r>
              <a:rPr lang="en-US" dirty="0"/>
              <a:t> </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rcRect/>
          <a:stretch/>
        </p:blipFill>
        <p:spPr>
          <a:xfrm>
            <a:off x="6149350" y="2263698"/>
            <a:ext cx="5898193" cy="3926618"/>
          </a:xfrm>
          <a:prstGeom prst="rect">
            <a:avLst/>
          </a:prstGeom>
        </p:spPr>
      </p:pic>
      <p:pic>
        <p:nvPicPr>
          <p:cNvPr id="15" name="Picture 14">
            <a:extLst>
              <a:ext uri="{FF2B5EF4-FFF2-40B4-BE49-F238E27FC236}">
                <a16:creationId xmlns:a16="http://schemas.microsoft.com/office/drawing/2014/main" id="{75A9E668-5C16-4D31-8F53-F7D6A04EA7D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34695" y="2263698"/>
            <a:ext cx="5778934" cy="3874508"/>
          </a:xfrm>
          <a:prstGeom prst="rect">
            <a:avLst/>
          </a:prstGeom>
        </p:spPr>
      </p:pic>
      <p:sp>
        <p:nvSpPr>
          <p:cNvPr id="16" name="Rectangle 15">
            <a:extLst>
              <a:ext uri="{FF2B5EF4-FFF2-40B4-BE49-F238E27FC236}">
                <a16:creationId xmlns:a16="http://schemas.microsoft.com/office/drawing/2014/main" id="{CC74A5C9-8C69-4E69-9BE3-5D92B862CC51}"/>
              </a:ext>
            </a:extLst>
          </p:cNvPr>
          <p:cNvSpPr/>
          <p:nvPr/>
        </p:nvSpPr>
        <p:spPr>
          <a:xfrm>
            <a:off x="2586495" y="3657765"/>
            <a:ext cx="1868964" cy="1631216"/>
          </a:xfrm>
          <a:prstGeom prst="rect">
            <a:avLst/>
          </a:prstGeom>
        </p:spPr>
        <p:txBody>
          <a:bodyPr wrap="square">
            <a:spAutoFit/>
          </a:bodyPr>
          <a:lstStyle/>
          <a:p>
            <a:r>
              <a:rPr lang="en-US" sz="2800" b="1" dirty="0">
                <a:solidFill>
                  <a:schemeClr val="bg1"/>
                </a:solidFill>
                <a:latin typeface="Arial Narrow" panose="020B0606020202030204" pitchFamily="34" charset="0"/>
              </a:rPr>
              <a:t>PCI Range:</a:t>
            </a:r>
          </a:p>
          <a:p>
            <a:r>
              <a:rPr lang="en-US" sz="2800" b="1" dirty="0">
                <a:solidFill>
                  <a:schemeClr val="bg2">
                    <a:lumMod val="50000"/>
                  </a:schemeClr>
                </a:solidFill>
                <a:latin typeface="Arial Narrow" panose="020B0606020202030204" pitchFamily="34" charset="0"/>
              </a:rPr>
              <a:t> </a:t>
            </a:r>
            <a:r>
              <a:rPr lang="en-US" sz="3600" b="1" dirty="0">
                <a:solidFill>
                  <a:srgbClr val="C00000"/>
                </a:solidFill>
                <a:latin typeface="Arial Narrow" panose="020B0606020202030204" pitchFamily="34" charset="0"/>
              </a:rPr>
              <a:t>10-58</a:t>
            </a:r>
          </a:p>
          <a:p>
            <a:endParaRPr lang="en-US" sz="3600" b="1" dirty="0">
              <a:solidFill>
                <a:srgbClr val="FFFF00"/>
              </a:solidFill>
              <a:latin typeface="Arial Narrow" panose="020B0606020202030204" pitchFamily="34" charset="0"/>
            </a:endParaRPr>
          </a:p>
        </p:txBody>
      </p:sp>
      <p:sp>
        <p:nvSpPr>
          <p:cNvPr id="17" name="Rectangle 16">
            <a:extLst>
              <a:ext uri="{FF2B5EF4-FFF2-40B4-BE49-F238E27FC236}">
                <a16:creationId xmlns:a16="http://schemas.microsoft.com/office/drawing/2014/main" id="{D229342D-4DBE-4202-98E9-1AD851C22E91}"/>
              </a:ext>
            </a:extLst>
          </p:cNvPr>
          <p:cNvSpPr/>
          <p:nvPr/>
        </p:nvSpPr>
        <p:spPr>
          <a:xfrm>
            <a:off x="10159082" y="4658786"/>
            <a:ext cx="1700269" cy="1508105"/>
          </a:xfrm>
          <a:prstGeom prst="rect">
            <a:avLst/>
          </a:prstGeom>
        </p:spPr>
        <p:txBody>
          <a:bodyPr wrap="square">
            <a:spAutoFit/>
          </a:bodyPr>
          <a:lstStyle/>
          <a:p>
            <a:pPr algn="r"/>
            <a:r>
              <a:rPr lang="en-US" sz="2800" b="1" dirty="0">
                <a:solidFill>
                  <a:schemeClr val="bg1"/>
                </a:solidFill>
                <a:latin typeface="Arial Narrow" panose="020B0606020202030204" pitchFamily="34" charset="0"/>
              </a:rPr>
              <a:t>Upgraded PCI:</a:t>
            </a:r>
            <a:br>
              <a:rPr lang="en-US" sz="2800" dirty="0">
                <a:solidFill>
                  <a:schemeClr val="bg1"/>
                </a:solidFill>
                <a:latin typeface="Arial Narrow" panose="020B0606020202030204" pitchFamily="34" charset="0"/>
              </a:rPr>
            </a:br>
            <a:r>
              <a:rPr lang="en-US" sz="3600" b="1" dirty="0">
                <a:solidFill>
                  <a:srgbClr val="008000"/>
                </a:solidFill>
                <a:latin typeface="Arial Narrow" panose="020B0606020202030204" pitchFamily="34" charset="0"/>
              </a:rPr>
              <a:t>100</a:t>
            </a:r>
          </a:p>
        </p:txBody>
      </p:sp>
      <p:sp>
        <p:nvSpPr>
          <p:cNvPr id="18" name="Rectangle 17">
            <a:extLst>
              <a:ext uri="{FF2B5EF4-FFF2-40B4-BE49-F238E27FC236}">
                <a16:creationId xmlns:a16="http://schemas.microsoft.com/office/drawing/2014/main" id="{C9530033-7270-4852-984F-F3CC37A5090C}"/>
              </a:ext>
            </a:extLst>
          </p:cNvPr>
          <p:cNvSpPr/>
          <p:nvPr/>
        </p:nvSpPr>
        <p:spPr>
          <a:xfrm>
            <a:off x="261151" y="4296456"/>
            <a:ext cx="3010591" cy="646331"/>
          </a:xfrm>
          <a:prstGeom prst="rect">
            <a:avLst/>
          </a:prstGeom>
        </p:spPr>
        <p:txBody>
          <a:bodyPr wrap="square">
            <a:spAutoFit/>
          </a:bodyPr>
          <a:lstStyle/>
          <a:p>
            <a:r>
              <a:rPr lang="en-US" sz="2800" b="1" dirty="0">
                <a:solidFill>
                  <a:schemeClr val="bg1"/>
                </a:solidFill>
                <a:latin typeface="Arial Narrow" panose="020B0606020202030204" pitchFamily="34" charset="0"/>
              </a:rPr>
              <a:t>Actual</a:t>
            </a:r>
            <a:r>
              <a:rPr lang="en-US" sz="2400" b="1" dirty="0">
                <a:solidFill>
                  <a:schemeClr val="bg1"/>
                </a:solidFill>
                <a:latin typeface="Arial Narrow" panose="020B0606020202030204" pitchFamily="34" charset="0"/>
              </a:rPr>
              <a:t> </a:t>
            </a:r>
            <a:r>
              <a:rPr lang="en-US" sz="2800" b="1" dirty="0">
                <a:solidFill>
                  <a:schemeClr val="bg1"/>
                </a:solidFill>
                <a:latin typeface="Arial Narrow" panose="020B0606020202030204" pitchFamily="34" charset="0"/>
              </a:rPr>
              <a:t>PCI: </a:t>
            </a:r>
            <a:r>
              <a:rPr lang="en-US" sz="3600" b="1" dirty="0">
                <a:solidFill>
                  <a:schemeClr val="accent2"/>
                </a:solidFill>
                <a:latin typeface="Arial Narrow" panose="020B0606020202030204" pitchFamily="34" charset="0"/>
              </a:rPr>
              <a:t>62</a:t>
            </a:r>
            <a:endParaRPr lang="en-US" sz="3600" dirty="0">
              <a:solidFill>
                <a:schemeClr val="accent2"/>
              </a:solidFill>
            </a:endParaRPr>
          </a:p>
        </p:txBody>
      </p:sp>
      <p:sp>
        <p:nvSpPr>
          <p:cNvPr id="2" name="Title 1">
            <a:extLst>
              <a:ext uri="{FF2B5EF4-FFF2-40B4-BE49-F238E27FC236}">
                <a16:creationId xmlns:a16="http://schemas.microsoft.com/office/drawing/2014/main" id="{09DDB9D3-4222-D0FF-70F7-2485162669FC}"/>
              </a:ext>
            </a:extLst>
          </p:cNvPr>
          <p:cNvSpPr>
            <a:spLocks noGrp="1"/>
          </p:cNvSpPr>
          <p:nvPr>
            <p:ph type="title"/>
          </p:nvPr>
        </p:nvSpPr>
        <p:spPr/>
        <p:txBody>
          <a:bodyPr/>
          <a:lstStyle/>
          <a:p>
            <a:r>
              <a:rPr lang="en-US"/>
              <a:t>REPAIR OPTIONS</a:t>
            </a:r>
          </a:p>
        </p:txBody>
      </p:sp>
      <p:sp>
        <p:nvSpPr>
          <p:cNvPr id="3" name="Isosceles Triangle 2">
            <a:extLst>
              <a:ext uri="{FF2B5EF4-FFF2-40B4-BE49-F238E27FC236}">
                <a16:creationId xmlns:a16="http://schemas.microsoft.com/office/drawing/2014/main" id="{0CCE2CC1-7216-9A94-C4AF-F769B273A22D}"/>
              </a:ext>
            </a:extLst>
          </p:cNvPr>
          <p:cNvSpPr/>
          <p:nvPr/>
        </p:nvSpPr>
        <p:spPr>
          <a:xfrm rot="5400000">
            <a:off x="162460" y="5526942"/>
            <a:ext cx="1325563" cy="1316235"/>
          </a:xfrm>
          <a:prstGeom prst="triangle">
            <a:avLst/>
          </a:prstGeom>
          <a:solidFill>
            <a:srgbClr val="FA91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C235D878-D56D-EE54-1CAC-519AA490DEED}"/>
              </a:ext>
            </a:extLst>
          </p:cNvPr>
          <p:cNvSpPr/>
          <p:nvPr/>
        </p:nvSpPr>
        <p:spPr>
          <a:xfrm rot="5400000">
            <a:off x="883820" y="5526942"/>
            <a:ext cx="1325563" cy="1316235"/>
          </a:xfrm>
          <a:prstGeom prst="triangl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D9C518D-7505-3A93-9E23-851693E75D31}"/>
              </a:ext>
            </a:extLst>
          </p:cNvPr>
          <p:cNvSpPr txBox="1"/>
          <p:nvPr/>
        </p:nvSpPr>
        <p:spPr>
          <a:xfrm>
            <a:off x="850467" y="5994082"/>
            <a:ext cx="1323772" cy="369332"/>
          </a:xfrm>
          <a:prstGeom prst="rect">
            <a:avLst/>
          </a:prstGeom>
          <a:noFill/>
        </p:spPr>
        <p:txBody>
          <a:bodyPr wrap="square" rtlCol="0">
            <a:spAutoFit/>
          </a:bodyPr>
          <a:lstStyle/>
          <a:p>
            <a:r>
              <a:rPr lang="en-US" dirty="0">
                <a:solidFill>
                  <a:schemeClr val="bg1"/>
                </a:solidFill>
                <a:latin typeface="Arial Black" panose="020B0A04020102020204" pitchFamily="34" charset="0"/>
              </a:rPr>
              <a:t>DESIGN</a:t>
            </a:r>
          </a:p>
        </p:txBody>
      </p:sp>
    </p:spTree>
    <p:extLst>
      <p:ext uri="{BB962C8B-B14F-4D97-AF65-F5344CB8AC3E}">
        <p14:creationId xmlns:p14="http://schemas.microsoft.com/office/powerpoint/2010/main" val="178201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39E0C355-293C-300F-3A4F-CF8FEEA8945F}"/>
              </a:ext>
            </a:extLst>
          </p:cNvPr>
          <p:cNvSpPr/>
          <p:nvPr/>
        </p:nvSpPr>
        <p:spPr>
          <a:xfrm rot="5400000">
            <a:off x="162460" y="5526942"/>
            <a:ext cx="1325563" cy="1316235"/>
          </a:xfrm>
          <a:prstGeom prst="triangle">
            <a:avLst/>
          </a:prstGeom>
          <a:solidFill>
            <a:srgbClr val="FA91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2C2D0CF8-B975-7517-8BED-9EB1179C3CD5}"/>
              </a:ext>
            </a:extLst>
          </p:cNvPr>
          <p:cNvSpPr/>
          <p:nvPr/>
        </p:nvSpPr>
        <p:spPr>
          <a:xfrm rot="5400000">
            <a:off x="883820" y="5526942"/>
            <a:ext cx="1325563" cy="1316235"/>
          </a:xfrm>
          <a:prstGeom prst="triangl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B136277-B03B-A504-8CB8-4F1A99BE59B8}"/>
              </a:ext>
            </a:extLst>
          </p:cNvPr>
          <p:cNvSpPr txBox="1"/>
          <p:nvPr/>
        </p:nvSpPr>
        <p:spPr>
          <a:xfrm>
            <a:off x="850467" y="5994082"/>
            <a:ext cx="1323772" cy="369332"/>
          </a:xfrm>
          <a:prstGeom prst="rect">
            <a:avLst/>
          </a:prstGeom>
          <a:noFill/>
        </p:spPr>
        <p:txBody>
          <a:bodyPr wrap="square" rtlCol="0">
            <a:spAutoFit/>
          </a:bodyPr>
          <a:lstStyle/>
          <a:p>
            <a:r>
              <a:rPr lang="en-US" dirty="0">
                <a:solidFill>
                  <a:schemeClr val="bg1"/>
                </a:solidFill>
                <a:latin typeface="Arial Black" panose="020B0A04020102020204" pitchFamily="34" charset="0"/>
              </a:rPr>
              <a:t>DESIGN</a:t>
            </a:r>
          </a:p>
        </p:txBody>
      </p:sp>
      <p:sp>
        <p:nvSpPr>
          <p:cNvPr id="2" name="Title 1">
            <a:extLst>
              <a:ext uri="{FF2B5EF4-FFF2-40B4-BE49-F238E27FC236}">
                <a16:creationId xmlns:a16="http://schemas.microsoft.com/office/drawing/2014/main" id="{09DDB9D3-4222-D0FF-70F7-2485162669FC}"/>
              </a:ext>
            </a:extLst>
          </p:cNvPr>
          <p:cNvSpPr>
            <a:spLocks noGrp="1"/>
          </p:cNvSpPr>
          <p:nvPr>
            <p:ph type="title"/>
          </p:nvPr>
        </p:nvSpPr>
        <p:spPr/>
        <p:txBody>
          <a:bodyPr/>
          <a:lstStyle/>
          <a:p>
            <a:r>
              <a:rPr lang="en-US" dirty="0"/>
              <a:t>REPAIR OPTIONS</a:t>
            </a:r>
          </a:p>
        </p:txBody>
      </p:sp>
      <p:sp>
        <p:nvSpPr>
          <p:cNvPr id="5" name="Content Placeholder 2">
            <a:extLst>
              <a:ext uri="{FF2B5EF4-FFF2-40B4-BE49-F238E27FC236}">
                <a16:creationId xmlns:a16="http://schemas.microsoft.com/office/drawing/2014/main" id="{C0D51568-B9B9-F045-B8BD-C165D201F60F}"/>
              </a:ext>
            </a:extLst>
          </p:cNvPr>
          <p:cNvSpPr>
            <a:spLocks noGrp="1"/>
          </p:cNvSpPr>
          <p:nvPr>
            <p:ph idx="1"/>
          </p:nvPr>
        </p:nvSpPr>
        <p:spPr>
          <a:xfrm>
            <a:off x="274535" y="1684422"/>
            <a:ext cx="3145221" cy="673296"/>
          </a:xfrm>
        </p:spPr>
        <p:txBody>
          <a:bodyPr/>
          <a:lstStyle/>
          <a:p>
            <a:r>
              <a:rPr lang="en-US" dirty="0"/>
              <a:t>Full Reconstruction</a:t>
            </a:r>
          </a:p>
        </p:txBody>
      </p:sp>
      <p:pic>
        <p:nvPicPr>
          <p:cNvPr id="6" name="Picture 5">
            <a:extLst>
              <a:ext uri="{FF2B5EF4-FFF2-40B4-BE49-F238E27FC236}">
                <a16:creationId xmlns:a16="http://schemas.microsoft.com/office/drawing/2014/main" id="{29478328-FD71-80B2-82E6-C27E8F9C6252}"/>
              </a:ext>
            </a:extLst>
          </p:cNvPr>
          <p:cNvPicPr>
            <a:picLocks noChangeAspect="1"/>
          </p:cNvPicPr>
          <p:nvPr/>
        </p:nvPicPr>
        <p:blipFill>
          <a:blip r:embed="rId3">
            <a:extLst>
              <a:ext uri="{28A0092B-C50C-407E-A947-70E740481C1C}">
                <a14:useLocalDpi xmlns:a14="http://schemas.microsoft.com/office/drawing/2010/main" val="0"/>
              </a:ext>
            </a:extLst>
          </a:blip>
          <a:srcRect b="3743"/>
          <a:stretch/>
        </p:blipFill>
        <p:spPr>
          <a:xfrm>
            <a:off x="7930203" y="1678486"/>
            <a:ext cx="4183116" cy="4476654"/>
          </a:xfrm>
          <a:prstGeom prst="rect">
            <a:avLst/>
          </a:prstGeom>
        </p:spPr>
      </p:pic>
      <p:pic>
        <p:nvPicPr>
          <p:cNvPr id="8" name="Picture 7">
            <a:extLst>
              <a:ext uri="{FF2B5EF4-FFF2-40B4-BE49-F238E27FC236}">
                <a16:creationId xmlns:a16="http://schemas.microsoft.com/office/drawing/2014/main" id="{EB6D0472-B57E-A011-D659-9DADDD02F71D}"/>
              </a:ext>
            </a:extLst>
          </p:cNvPr>
          <p:cNvPicPr>
            <a:picLocks noChangeAspect="1"/>
          </p:cNvPicPr>
          <p:nvPr/>
        </p:nvPicPr>
        <p:blipFill>
          <a:blip r:embed="rId4">
            <a:extLst>
              <a:ext uri="{28A0092B-C50C-407E-A947-70E740481C1C}">
                <a14:useLocalDpi xmlns:a14="http://schemas.microsoft.com/office/drawing/2010/main" val="0"/>
              </a:ext>
            </a:extLst>
          </a:blip>
          <a:srcRect l="2987"/>
          <a:stretch/>
        </p:blipFill>
        <p:spPr>
          <a:xfrm rot="16200000">
            <a:off x="3584371" y="2086219"/>
            <a:ext cx="4511833" cy="3696359"/>
          </a:xfrm>
          <a:prstGeom prst="rect">
            <a:avLst/>
          </a:prstGeom>
        </p:spPr>
      </p:pic>
      <p:pic>
        <p:nvPicPr>
          <p:cNvPr id="9" name="Picture 8">
            <a:extLst>
              <a:ext uri="{FF2B5EF4-FFF2-40B4-BE49-F238E27FC236}">
                <a16:creationId xmlns:a16="http://schemas.microsoft.com/office/drawing/2014/main" id="{00F94BEA-B9FA-0A05-AEC0-94CD88336C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514" y="2424778"/>
            <a:ext cx="4374371" cy="2630862"/>
          </a:xfrm>
          <a:prstGeom prst="rect">
            <a:avLst/>
          </a:prstGeom>
        </p:spPr>
      </p:pic>
      <p:sp>
        <p:nvSpPr>
          <p:cNvPr id="10" name="Rectangle 9">
            <a:extLst>
              <a:ext uri="{FF2B5EF4-FFF2-40B4-BE49-F238E27FC236}">
                <a16:creationId xmlns:a16="http://schemas.microsoft.com/office/drawing/2014/main" id="{70558C72-3A0B-20B7-03DF-1541707DF0B5}"/>
              </a:ext>
            </a:extLst>
          </p:cNvPr>
          <p:cNvSpPr/>
          <p:nvPr/>
        </p:nvSpPr>
        <p:spPr>
          <a:xfrm>
            <a:off x="171839" y="4576309"/>
            <a:ext cx="1964674" cy="1631216"/>
          </a:xfrm>
          <a:prstGeom prst="rect">
            <a:avLst/>
          </a:prstGeom>
        </p:spPr>
        <p:txBody>
          <a:bodyPr wrap="square">
            <a:spAutoFit/>
          </a:bodyPr>
          <a:lstStyle/>
          <a:p>
            <a:r>
              <a:rPr lang="en-US" sz="2800" b="1">
                <a:solidFill>
                  <a:schemeClr val="bg1"/>
                </a:solidFill>
                <a:latin typeface="Arial Narrow" panose="020B0606020202030204" pitchFamily="34" charset="0"/>
              </a:rPr>
              <a:t>PCI Range:</a:t>
            </a:r>
            <a:br>
              <a:rPr lang="en-US" sz="2800">
                <a:solidFill>
                  <a:schemeClr val="bg1"/>
                </a:solidFill>
                <a:latin typeface="Arial Narrow" panose="020B0606020202030204" pitchFamily="34" charset="0"/>
              </a:rPr>
            </a:br>
            <a:r>
              <a:rPr lang="en-US" sz="3600" b="1">
                <a:solidFill>
                  <a:schemeClr val="bg1">
                    <a:lumMod val="50000"/>
                  </a:schemeClr>
                </a:solidFill>
                <a:latin typeface="Arial Narrow" panose="020B0606020202030204" pitchFamily="34" charset="0"/>
              </a:rPr>
              <a:t>0-10</a:t>
            </a:r>
          </a:p>
          <a:p>
            <a:endParaRPr lang="en-US" sz="3600" b="1">
              <a:solidFill>
                <a:srgbClr val="FFFF00"/>
              </a:solidFill>
              <a:latin typeface="Arial Narrow" panose="020B0606020202030204" pitchFamily="34" charset="0"/>
            </a:endParaRPr>
          </a:p>
        </p:txBody>
      </p:sp>
      <p:sp>
        <p:nvSpPr>
          <p:cNvPr id="12" name="Rectangle 11">
            <a:extLst>
              <a:ext uri="{FF2B5EF4-FFF2-40B4-BE49-F238E27FC236}">
                <a16:creationId xmlns:a16="http://schemas.microsoft.com/office/drawing/2014/main" id="{1EBCC012-B66A-CB3D-AE3D-2C50D5B0A697}"/>
              </a:ext>
            </a:extLst>
          </p:cNvPr>
          <p:cNvSpPr/>
          <p:nvPr/>
        </p:nvSpPr>
        <p:spPr>
          <a:xfrm>
            <a:off x="6953050" y="1636331"/>
            <a:ext cx="2466584" cy="954107"/>
          </a:xfrm>
          <a:prstGeom prst="rect">
            <a:avLst/>
          </a:prstGeom>
        </p:spPr>
        <p:txBody>
          <a:bodyPr wrap="square">
            <a:spAutoFit/>
          </a:bodyPr>
          <a:lstStyle/>
          <a:p>
            <a:pPr algn="r"/>
            <a:r>
              <a:rPr lang="en-US" sz="2800" b="1">
                <a:solidFill>
                  <a:schemeClr val="bg1"/>
                </a:solidFill>
                <a:latin typeface="Arial Narrow" panose="020B0606020202030204" pitchFamily="34" charset="0"/>
              </a:rPr>
              <a:t>Upgraded </a:t>
            </a:r>
          </a:p>
          <a:p>
            <a:pPr algn="r"/>
            <a:r>
              <a:rPr lang="en-US" sz="2800" b="1">
                <a:solidFill>
                  <a:schemeClr val="bg1"/>
                </a:solidFill>
                <a:latin typeface="Arial Narrow" panose="020B0606020202030204" pitchFamily="34" charset="0"/>
              </a:rPr>
              <a:t>PCI:</a:t>
            </a:r>
            <a:endParaRPr lang="en-US" sz="3600" b="1">
              <a:solidFill>
                <a:srgbClr val="008000"/>
              </a:solidFill>
              <a:latin typeface="Arial Narrow" panose="020B0606020202030204" pitchFamily="34" charset="0"/>
            </a:endParaRPr>
          </a:p>
        </p:txBody>
      </p:sp>
      <p:sp>
        <p:nvSpPr>
          <p:cNvPr id="19" name="Rectangle 18">
            <a:extLst>
              <a:ext uri="{FF2B5EF4-FFF2-40B4-BE49-F238E27FC236}">
                <a16:creationId xmlns:a16="http://schemas.microsoft.com/office/drawing/2014/main" id="{0278BD71-3A19-FAE6-D58F-BE9149D56880}"/>
              </a:ext>
            </a:extLst>
          </p:cNvPr>
          <p:cNvSpPr/>
          <p:nvPr/>
        </p:nvSpPr>
        <p:spPr>
          <a:xfrm>
            <a:off x="2815045" y="4576309"/>
            <a:ext cx="1975455" cy="1077218"/>
          </a:xfrm>
          <a:prstGeom prst="rect">
            <a:avLst/>
          </a:prstGeom>
        </p:spPr>
        <p:txBody>
          <a:bodyPr wrap="square">
            <a:spAutoFit/>
          </a:bodyPr>
          <a:lstStyle/>
          <a:p>
            <a:r>
              <a:rPr lang="en-US" sz="2800" b="1" dirty="0">
                <a:solidFill>
                  <a:schemeClr val="bg1"/>
                </a:solidFill>
                <a:latin typeface="Arial Narrow" panose="020B0606020202030204" pitchFamily="34" charset="0"/>
              </a:rPr>
              <a:t>Actual</a:t>
            </a:r>
            <a:r>
              <a:rPr lang="en-US" sz="2400" b="1" dirty="0">
                <a:solidFill>
                  <a:schemeClr val="bg1"/>
                </a:solidFill>
                <a:latin typeface="Arial Narrow" panose="020B0606020202030204" pitchFamily="34" charset="0"/>
              </a:rPr>
              <a:t> </a:t>
            </a:r>
            <a:r>
              <a:rPr lang="en-US" sz="2800" b="1" dirty="0">
                <a:solidFill>
                  <a:schemeClr val="bg1"/>
                </a:solidFill>
                <a:latin typeface="Arial Narrow" panose="020B0606020202030204" pitchFamily="34" charset="0"/>
              </a:rPr>
              <a:t>PCI</a:t>
            </a:r>
          </a:p>
          <a:p>
            <a:r>
              <a:rPr lang="en-US" sz="3600" b="1" dirty="0">
                <a:solidFill>
                  <a:srgbClr val="FF0000"/>
                </a:solidFill>
                <a:latin typeface="Arial Narrow" panose="020B0606020202030204" pitchFamily="34" charset="0"/>
              </a:rPr>
              <a:t>13</a:t>
            </a:r>
            <a:endParaRPr lang="en-US" sz="3600" dirty="0">
              <a:solidFill>
                <a:srgbClr val="FF0000"/>
              </a:solidFill>
            </a:endParaRPr>
          </a:p>
        </p:txBody>
      </p:sp>
      <p:sp>
        <p:nvSpPr>
          <p:cNvPr id="21" name="TextBox 20">
            <a:extLst>
              <a:ext uri="{FF2B5EF4-FFF2-40B4-BE49-F238E27FC236}">
                <a16:creationId xmlns:a16="http://schemas.microsoft.com/office/drawing/2014/main" id="{972E23AB-0783-96CD-B1E6-8EB95B5606EC}"/>
              </a:ext>
            </a:extLst>
          </p:cNvPr>
          <p:cNvSpPr txBox="1"/>
          <p:nvPr/>
        </p:nvSpPr>
        <p:spPr>
          <a:xfrm>
            <a:off x="9419634" y="2026132"/>
            <a:ext cx="915676" cy="646331"/>
          </a:xfrm>
          <a:prstGeom prst="rect">
            <a:avLst/>
          </a:prstGeom>
          <a:noFill/>
        </p:spPr>
        <p:txBody>
          <a:bodyPr wrap="square">
            <a:spAutoFit/>
          </a:bodyPr>
          <a:lstStyle/>
          <a:p>
            <a:r>
              <a:rPr lang="en-US" sz="3600" b="1">
                <a:solidFill>
                  <a:srgbClr val="008000"/>
                </a:solidFill>
                <a:latin typeface="Arial Narrow" panose="020B0606020202030204" pitchFamily="34" charset="0"/>
              </a:rPr>
              <a:t>100</a:t>
            </a:r>
            <a:endParaRPr lang="en-US" sz="3600"/>
          </a:p>
        </p:txBody>
      </p:sp>
    </p:spTree>
    <p:extLst>
      <p:ext uri="{BB962C8B-B14F-4D97-AF65-F5344CB8AC3E}">
        <p14:creationId xmlns:p14="http://schemas.microsoft.com/office/powerpoint/2010/main" val="56122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816D9E-940C-ADBD-F3B8-4CB64FEF07ED}"/>
              </a:ext>
            </a:extLst>
          </p:cNvPr>
          <p:cNvSpPr>
            <a:spLocks noGrp="1"/>
          </p:cNvSpPr>
          <p:nvPr>
            <p:ph idx="1"/>
          </p:nvPr>
        </p:nvSpPr>
        <p:spPr>
          <a:xfrm>
            <a:off x="4654296" y="4798577"/>
            <a:ext cx="6894576" cy="1428487"/>
          </a:xfrm>
        </p:spPr>
        <p:txBody>
          <a:bodyPr anchor="t">
            <a:normAutofit/>
          </a:bodyPr>
          <a:lstStyle/>
          <a:p>
            <a:pPr marL="346075" lvl="1" indent="-346075">
              <a:spcBef>
                <a:spcPts val="0"/>
              </a:spcBef>
              <a:buNone/>
              <a:tabLst>
                <a:tab pos="346075" algn="l"/>
              </a:tabLst>
            </a:pPr>
            <a:endParaRPr lang="en-US" sz="2200" kern="100">
              <a:cs typeface="Times New Roman" panose="02020603050405020304" pitchFamily="18" charset="0"/>
            </a:endParaRPr>
          </a:p>
          <a:p>
            <a:pPr marL="346075" marR="0" lvl="1" indent="-346075">
              <a:spcBef>
                <a:spcPts val="0"/>
              </a:spcBef>
              <a:spcAft>
                <a:spcPts val="0"/>
              </a:spcAft>
              <a:buNone/>
              <a:tabLst>
                <a:tab pos="346075" algn="l"/>
              </a:tabLst>
            </a:pPr>
            <a:endParaRPr lang="en-US" sz="2200" kern="100">
              <a:effectLst/>
              <a:ea typeface="Aptos" panose="020B0004020202020204" pitchFamily="34" charset="0"/>
              <a:cs typeface="Times New Roman" panose="02020603050405020304" pitchFamily="18" charset="0"/>
            </a:endParaRPr>
          </a:p>
          <a:p>
            <a:pPr marL="0" lvl="1" indent="0">
              <a:spcBef>
                <a:spcPts val="0"/>
              </a:spcBef>
              <a:buNone/>
              <a:tabLst>
                <a:tab pos="1438275" algn="l"/>
              </a:tabLst>
            </a:pPr>
            <a:endParaRPr lang="en-US" sz="2200" kern="100">
              <a:cs typeface="Times New Roman" panose="02020603050405020304" pitchFamily="18" charset="0"/>
            </a:endParaRPr>
          </a:p>
          <a:p>
            <a:endParaRPr lang="en-US" sz="2200"/>
          </a:p>
        </p:txBody>
      </p:sp>
      <p:graphicFrame>
        <p:nvGraphicFramePr>
          <p:cNvPr id="5" name="Table 4">
            <a:extLst>
              <a:ext uri="{FF2B5EF4-FFF2-40B4-BE49-F238E27FC236}">
                <a16:creationId xmlns:a16="http://schemas.microsoft.com/office/drawing/2014/main" id="{D0A5174B-9982-C52C-7865-0DE096D99FB1}"/>
              </a:ext>
            </a:extLst>
          </p:cNvPr>
          <p:cNvGraphicFramePr>
            <a:graphicFrameLocks noGrp="1"/>
          </p:cNvGraphicFramePr>
          <p:nvPr>
            <p:extLst>
              <p:ext uri="{D42A27DB-BD31-4B8C-83A1-F6EECF244321}">
                <p14:modId xmlns:p14="http://schemas.microsoft.com/office/powerpoint/2010/main" val="58562167"/>
              </p:ext>
            </p:extLst>
          </p:nvPr>
        </p:nvGraphicFramePr>
        <p:xfrm>
          <a:off x="1897598" y="1726534"/>
          <a:ext cx="9042283" cy="4039026"/>
        </p:xfrm>
        <a:graphic>
          <a:graphicData uri="http://schemas.openxmlformats.org/drawingml/2006/table">
            <a:tbl>
              <a:tblPr/>
              <a:tblGrid>
                <a:gridCol w="3073450">
                  <a:extLst>
                    <a:ext uri="{9D8B030D-6E8A-4147-A177-3AD203B41FA5}">
                      <a16:colId xmlns:a16="http://schemas.microsoft.com/office/drawing/2014/main" val="556349603"/>
                    </a:ext>
                  </a:extLst>
                </a:gridCol>
                <a:gridCol w="1903839">
                  <a:extLst>
                    <a:ext uri="{9D8B030D-6E8A-4147-A177-3AD203B41FA5}">
                      <a16:colId xmlns:a16="http://schemas.microsoft.com/office/drawing/2014/main" val="2607442429"/>
                    </a:ext>
                  </a:extLst>
                </a:gridCol>
                <a:gridCol w="2032497">
                  <a:extLst>
                    <a:ext uri="{9D8B030D-6E8A-4147-A177-3AD203B41FA5}">
                      <a16:colId xmlns:a16="http://schemas.microsoft.com/office/drawing/2014/main" val="3270003233"/>
                    </a:ext>
                  </a:extLst>
                </a:gridCol>
                <a:gridCol w="2032497">
                  <a:extLst>
                    <a:ext uri="{9D8B030D-6E8A-4147-A177-3AD203B41FA5}">
                      <a16:colId xmlns:a16="http://schemas.microsoft.com/office/drawing/2014/main" val="2331264416"/>
                    </a:ext>
                  </a:extLst>
                </a:gridCol>
              </a:tblGrid>
              <a:tr h="366308">
                <a:tc gridSpan="4">
                  <a:txBody>
                    <a:bodyPr/>
                    <a:lstStyle/>
                    <a:p>
                      <a:pPr algn="ctr" fontAlgn="b">
                        <a:spcBef>
                          <a:spcPts val="0"/>
                        </a:spcBef>
                        <a:spcAft>
                          <a:spcPts val="0"/>
                        </a:spcAft>
                      </a:pPr>
                      <a:endParaRPr lang="en-US" sz="2000" b="0" i="0" u="none" strike="noStrike">
                        <a:effectLst/>
                        <a:latin typeface="+mn-lt"/>
                      </a:endParaRPr>
                    </a:p>
                  </a:txBody>
                  <a:tcPr marL="105359" marR="105359" marT="52679" marB="52679">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05212526"/>
                  </a:ext>
                </a:extLst>
              </a:tr>
              <a:tr h="282016">
                <a:tc>
                  <a:txBody>
                    <a:bodyPr/>
                    <a:lstStyle/>
                    <a:p>
                      <a:pPr algn="l" fontAlgn="b">
                        <a:spcBef>
                          <a:spcPts val="0"/>
                        </a:spcBef>
                        <a:spcAft>
                          <a:spcPts val="0"/>
                        </a:spcAft>
                      </a:pPr>
                      <a:endParaRPr lang="en-US" sz="2000" b="0" i="0" u="none" strike="noStrike">
                        <a:effectLst/>
                        <a:latin typeface="+mn-lt"/>
                      </a:endParaRPr>
                    </a:p>
                  </a:txBody>
                  <a:tcPr marL="10975" marR="10975" marT="10975"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n-US" sz="2000" b="1" i="0" u="none" strike="noStrike" dirty="0">
                          <a:solidFill>
                            <a:schemeClr val="bg1"/>
                          </a:solidFill>
                          <a:effectLst/>
                          <a:latin typeface="+mn-lt"/>
                        </a:rPr>
                        <a:t>5-Years</a:t>
                      </a:r>
                      <a:endParaRPr lang="en-US" sz="2000" b="0" i="0" u="none" strike="noStrike" dirty="0">
                        <a:solidFill>
                          <a:schemeClr val="bg1"/>
                        </a:solidFill>
                        <a:effectLst/>
                        <a:latin typeface="+mn-lt"/>
                      </a:endParaRPr>
                    </a:p>
                  </a:txBody>
                  <a:tcPr marL="10975" marR="10975" marT="109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41E42"/>
                    </a:solidFill>
                  </a:tcPr>
                </a:tc>
                <a:tc>
                  <a:txBody>
                    <a:bodyPr/>
                    <a:lstStyle/>
                    <a:p>
                      <a:pPr algn="r" fontAlgn="b">
                        <a:spcBef>
                          <a:spcPts val="0"/>
                        </a:spcBef>
                        <a:spcAft>
                          <a:spcPts val="0"/>
                        </a:spcAft>
                      </a:pPr>
                      <a:r>
                        <a:rPr lang="en-US" sz="2000" b="1" i="0" u="none" strike="noStrike" dirty="0">
                          <a:solidFill>
                            <a:schemeClr val="bg1"/>
                          </a:solidFill>
                          <a:effectLst/>
                          <a:latin typeface="+mn-lt"/>
                        </a:rPr>
                        <a:t>10-Years</a:t>
                      </a:r>
                      <a:endParaRPr lang="en-US" sz="2000" b="0" i="0" u="none" strike="noStrike" dirty="0">
                        <a:solidFill>
                          <a:schemeClr val="bg1"/>
                        </a:solidFill>
                        <a:effectLst/>
                        <a:latin typeface="+mn-lt"/>
                      </a:endParaRPr>
                    </a:p>
                  </a:txBody>
                  <a:tcPr marL="10975" marR="10975" marT="109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41E42"/>
                    </a:solidFill>
                  </a:tcPr>
                </a:tc>
                <a:tc>
                  <a:txBody>
                    <a:bodyPr/>
                    <a:lstStyle/>
                    <a:p>
                      <a:pPr algn="r" fontAlgn="b">
                        <a:spcBef>
                          <a:spcPts val="0"/>
                        </a:spcBef>
                        <a:spcAft>
                          <a:spcPts val="0"/>
                        </a:spcAft>
                      </a:pPr>
                      <a:r>
                        <a:rPr lang="en-US" sz="2000" b="1" i="0" u="none" strike="noStrike" dirty="0">
                          <a:solidFill>
                            <a:schemeClr val="bg1"/>
                          </a:solidFill>
                          <a:effectLst/>
                          <a:latin typeface="+mn-lt"/>
                        </a:rPr>
                        <a:t>20-Years</a:t>
                      </a:r>
                      <a:endParaRPr lang="en-US" sz="2000" b="0" i="0" u="none" strike="noStrike" dirty="0">
                        <a:solidFill>
                          <a:schemeClr val="bg1"/>
                        </a:solidFill>
                        <a:effectLst/>
                        <a:latin typeface="+mn-lt"/>
                      </a:endParaRPr>
                    </a:p>
                  </a:txBody>
                  <a:tcPr marL="10975" marR="10975" marT="109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41E42"/>
                    </a:solidFill>
                  </a:tcPr>
                </a:tc>
                <a:extLst>
                  <a:ext uri="{0D108BD9-81ED-4DB2-BD59-A6C34878D82A}">
                    <a16:rowId xmlns:a16="http://schemas.microsoft.com/office/drawing/2014/main" val="929533084"/>
                  </a:ext>
                </a:extLst>
              </a:tr>
              <a:tr h="282016">
                <a:tc>
                  <a:txBody>
                    <a:bodyPr/>
                    <a:lstStyle/>
                    <a:p>
                      <a:pPr algn="r" fontAlgn="b">
                        <a:spcBef>
                          <a:spcPts val="0"/>
                        </a:spcBef>
                        <a:spcAft>
                          <a:spcPts val="0"/>
                        </a:spcAft>
                      </a:pPr>
                      <a:r>
                        <a:rPr lang="en-US" sz="2000" b="1" i="0" u="none" strike="noStrike">
                          <a:solidFill>
                            <a:srgbClr val="000000"/>
                          </a:solidFill>
                          <a:effectLst/>
                          <a:latin typeface="+mn-lt"/>
                        </a:rPr>
                        <a:t>Total Expense:</a:t>
                      </a:r>
                      <a:endParaRPr lang="en-US" sz="2000" b="0" i="0" u="none" strike="noStrike">
                        <a:effectLst/>
                        <a:latin typeface="+mn-lt"/>
                      </a:endParaRPr>
                    </a:p>
                  </a:txBody>
                  <a:tcPr marL="10975" marR="10975" marT="109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E6A2"/>
                    </a:solidFill>
                  </a:tcPr>
                </a:tc>
                <a:tc>
                  <a:txBody>
                    <a:bodyPr/>
                    <a:lstStyle/>
                    <a:p>
                      <a:pPr algn="r" fontAlgn="b">
                        <a:spcBef>
                          <a:spcPts val="0"/>
                        </a:spcBef>
                        <a:spcAft>
                          <a:spcPts val="0"/>
                        </a:spcAft>
                      </a:pPr>
                      <a:r>
                        <a:rPr lang="en-US" sz="2000" b="1" i="0" u="none" strike="noStrike">
                          <a:solidFill>
                            <a:srgbClr val="000000"/>
                          </a:solidFill>
                          <a:effectLst/>
                          <a:latin typeface="+mn-lt"/>
                        </a:rPr>
                        <a:t> $4,544,802.81 </a:t>
                      </a:r>
                      <a:endParaRPr lang="en-US" sz="2000" b="0" i="0" u="none" strike="noStrike">
                        <a:effectLst/>
                        <a:latin typeface="+mn-lt"/>
                      </a:endParaRPr>
                    </a:p>
                  </a:txBody>
                  <a:tcPr marL="10975" marR="10975" marT="109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E6A2"/>
                    </a:solidFill>
                  </a:tcPr>
                </a:tc>
                <a:tc>
                  <a:txBody>
                    <a:bodyPr/>
                    <a:lstStyle/>
                    <a:p>
                      <a:pPr algn="r" fontAlgn="b">
                        <a:spcBef>
                          <a:spcPts val="0"/>
                        </a:spcBef>
                        <a:spcAft>
                          <a:spcPts val="0"/>
                        </a:spcAft>
                      </a:pPr>
                      <a:r>
                        <a:rPr lang="en-US" sz="2000" b="1" i="0" u="none" strike="noStrike">
                          <a:solidFill>
                            <a:srgbClr val="000000"/>
                          </a:solidFill>
                          <a:effectLst/>
                          <a:latin typeface="+mn-lt"/>
                        </a:rPr>
                        <a:t> $11,898,545.37 </a:t>
                      </a:r>
                      <a:endParaRPr lang="en-US" sz="2000" b="0" i="0" u="none" strike="noStrike">
                        <a:effectLst/>
                        <a:latin typeface="+mn-lt"/>
                      </a:endParaRPr>
                    </a:p>
                  </a:txBody>
                  <a:tcPr marL="10975" marR="10975" marT="109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E6A2"/>
                    </a:solidFill>
                  </a:tcPr>
                </a:tc>
                <a:tc>
                  <a:txBody>
                    <a:bodyPr/>
                    <a:lstStyle/>
                    <a:p>
                      <a:pPr algn="r" fontAlgn="b">
                        <a:spcBef>
                          <a:spcPts val="0"/>
                        </a:spcBef>
                        <a:spcAft>
                          <a:spcPts val="0"/>
                        </a:spcAft>
                      </a:pPr>
                      <a:r>
                        <a:rPr lang="en-US" sz="2000" b="1" i="0" u="none" strike="noStrike">
                          <a:solidFill>
                            <a:srgbClr val="000000"/>
                          </a:solidFill>
                          <a:effectLst/>
                          <a:latin typeface="+mn-lt"/>
                        </a:rPr>
                        <a:t> $21,083,542.49 </a:t>
                      </a:r>
                      <a:endParaRPr lang="en-US" sz="2000" b="0" i="0" u="none" strike="noStrike">
                        <a:effectLst/>
                        <a:latin typeface="+mn-lt"/>
                      </a:endParaRPr>
                    </a:p>
                  </a:txBody>
                  <a:tcPr marL="10975" marR="10975" marT="109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E6A2"/>
                    </a:solidFill>
                  </a:tcPr>
                </a:tc>
                <a:extLst>
                  <a:ext uri="{0D108BD9-81ED-4DB2-BD59-A6C34878D82A}">
                    <a16:rowId xmlns:a16="http://schemas.microsoft.com/office/drawing/2014/main" val="2506447136"/>
                  </a:ext>
                </a:extLst>
              </a:tr>
              <a:tr h="282016">
                <a:tc>
                  <a:txBody>
                    <a:bodyPr/>
                    <a:lstStyle/>
                    <a:p>
                      <a:pPr algn="r" fontAlgn="b">
                        <a:spcBef>
                          <a:spcPts val="0"/>
                        </a:spcBef>
                        <a:spcAft>
                          <a:spcPts val="0"/>
                        </a:spcAft>
                      </a:pPr>
                      <a:r>
                        <a:rPr lang="en-US" sz="2000" b="1" i="0" u="none" strike="noStrike">
                          <a:solidFill>
                            <a:srgbClr val="000000"/>
                          </a:solidFill>
                          <a:effectLst/>
                          <a:latin typeface="+mn-lt"/>
                        </a:rPr>
                        <a:t>Average Yearly Expense:</a:t>
                      </a:r>
                      <a:endParaRPr lang="en-US" sz="2000" b="0" i="0" u="none" strike="noStrike">
                        <a:effectLst/>
                        <a:latin typeface="+mn-lt"/>
                      </a:endParaRPr>
                    </a:p>
                  </a:txBody>
                  <a:tcPr marL="10975" marR="10975" marT="109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E6A2"/>
                    </a:solidFill>
                  </a:tcPr>
                </a:tc>
                <a:tc>
                  <a:txBody>
                    <a:bodyPr/>
                    <a:lstStyle/>
                    <a:p>
                      <a:pPr algn="r" fontAlgn="b">
                        <a:spcBef>
                          <a:spcPts val="0"/>
                        </a:spcBef>
                        <a:spcAft>
                          <a:spcPts val="0"/>
                        </a:spcAft>
                      </a:pPr>
                      <a:r>
                        <a:rPr lang="en-US" sz="2000" b="1" i="0" u="none" strike="noStrike">
                          <a:solidFill>
                            <a:srgbClr val="000000"/>
                          </a:solidFill>
                          <a:effectLst/>
                          <a:latin typeface="+mn-lt"/>
                        </a:rPr>
                        <a:t> $1,197,158.49 </a:t>
                      </a:r>
                      <a:endParaRPr lang="en-US" sz="2000" b="0" i="0" u="none" strike="noStrike">
                        <a:effectLst/>
                        <a:latin typeface="+mn-lt"/>
                      </a:endParaRPr>
                    </a:p>
                  </a:txBody>
                  <a:tcPr marL="10975" marR="10975" marT="109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E6A2"/>
                    </a:solidFill>
                  </a:tcPr>
                </a:tc>
                <a:tc>
                  <a:txBody>
                    <a:bodyPr/>
                    <a:lstStyle/>
                    <a:p>
                      <a:pPr algn="r" fontAlgn="b">
                        <a:spcBef>
                          <a:spcPts val="0"/>
                        </a:spcBef>
                        <a:spcAft>
                          <a:spcPts val="0"/>
                        </a:spcAft>
                      </a:pPr>
                      <a:r>
                        <a:rPr lang="en-US" sz="2000" b="1" i="0" u="none" strike="noStrike">
                          <a:solidFill>
                            <a:srgbClr val="000000"/>
                          </a:solidFill>
                          <a:effectLst/>
                          <a:latin typeface="+mn-lt"/>
                        </a:rPr>
                        <a:t> $  1,189,854.54 </a:t>
                      </a:r>
                      <a:endParaRPr lang="en-US" sz="2000" b="0" i="0" u="none" strike="noStrike">
                        <a:effectLst/>
                        <a:latin typeface="+mn-lt"/>
                      </a:endParaRPr>
                    </a:p>
                  </a:txBody>
                  <a:tcPr marL="10975" marR="10975" marT="109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E6A2"/>
                    </a:solidFill>
                  </a:tcPr>
                </a:tc>
                <a:tc>
                  <a:txBody>
                    <a:bodyPr/>
                    <a:lstStyle/>
                    <a:p>
                      <a:pPr algn="r" fontAlgn="b">
                        <a:spcBef>
                          <a:spcPts val="0"/>
                        </a:spcBef>
                        <a:spcAft>
                          <a:spcPts val="0"/>
                        </a:spcAft>
                      </a:pPr>
                      <a:r>
                        <a:rPr lang="en-US" sz="2000" b="1" i="0" u="none" strike="noStrike">
                          <a:solidFill>
                            <a:srgbClr val="000000"/>
                          </a:solidFill>
                          <a:effectLst/>
                          <a:latin typeface="+mn-lt"/>
                        </a:rPr>
                        <a:t> $  1,176,408.45 </a:t>
                      </a:r>
                      <a:endParaRPr lang="en-US" sz="2000" b="0" i="0" u="none" strike="noStrike">
                        <a:effectLst/>
                        <a:latin typeface="+mn-lt"/>
                      </a:endParaRPr>
                    </a:p>
                  </a:txBody>
                  <a:tcPr marL="10975" marR="10975" marT="109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E6A2"/>
                    </a:solidFill>
                  </a:tcPr>
                </a:tc>
                <a:extLst>
                  <a:ext uri="{0D108BD9-81ED-4DB2-BD59-A6C34878D82A}">
                    <a16:rowId xmlns:a16="http://schemas.microsoft.com/office/drawing/2014/main" val="3285683550"/>
                  </a:ext>
                </a:extLst>
              </a:tr>
              <a:tr h="282016">
                <a:tc>
                  <a:txBody>
                    <a:bodyPr/>
                    <a:lstStyle/>
                    <a:p>
                      <a:pPr algn="r" fontAlgn="b">
                        <a:spcBef>
                          <a:spcPts val="0"/>
                        </a:spcBef>
                        <a:spcAft>
                          <a:spcPts val="0"/>
                        </a:spcAft>
                      </a:pPr>
                      <a:r>
                        <a:rPr lang="en-US" sz="2000" b="1" i="0" u="none" strike="noStrike" dirty="0">
                          <a:solidFill>
                            <a:srgbClr val="000000"/>
                          </a:solidFill>
                          <a:effectLst/>
                          <a:latin typeface="+mn-lt"/>
                        </a:rPr>
                        <a:t>Average PCI:</a:t>
                      </a:r>
                      <a:endParaRPr lang="en-US" sz="2000" b="0" i="0" u="none" strike="noStrike" dirty="0">
                        <a:effectLst/>
                        <a:latin typeface="+mn-lt"/>
                      </a:endParaRPr>
                    </a:p>
                  </a:txBody>
                  <a:tcPr marL="10975" marR="10975" marT="109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9106"/>
                    </a:solidFill>
                  </a:tcPr>
                </a:tc>
                <a:tc>
                  <a:txBody>
                    <a:bodyPr/>
                    <a:lstStyle/>
                    <a:p>
                      <a:pPr algn="r" fontAlgn="b">
                        <a:spcBef>
                          <a:spcPts val="0"/>
                        </a:spcBef>
                        <a:spcAft>
                          <a:spcPts val="0"/>
                        </a:spcAft>
                      </a:pPr>
                      <a:r>
                        <a:rPr lang="en-US" sz="2000" b="1" i="0" u="none" strike="noStrike" dirty="0">
                          <a:solidFill>
                            <a:srgbClr val="000000"/>
                          </a:solidFill>
                          <a:effectLst/>
                          <a:latin typeface="+mn-lt"/>
                        </a:rPr>
                        <a:t>84</a:t>
                      </a:r>
                      <a:endParaRPr lang="en-US" sz="2000" b="0" i="0" u="none" strike="noStrike" dirty="0">
                        <a:effectLst/>
                        <a:latin typeface="+mn-lt"/>
                      </a:endParaRPr>
                    </a:p>
                  </a:txBody>
                  <a:tcPr marL="10975" marR="10975" marT="109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9106"/>
                    </a:solidFill>
                  </a:tcPr>
                </a:tc>
                <a:tc>
                  <a:txBody>
                    <a:bodyPr/>
                    <a:lstStyle/>
                    <a:p>
                      <a:pPr algn="r" fontAlgn="b">
                        <a:spcBef>
                          <a:spcPts val="0"/>
                        </a:spcBef>
                        <a:spcAft>
                          <a:spcPts val="0"/>
                        </a:spcAft>
                      </a:pPr>
                      <a:r>
                        <a:rPr lang="en-US" sz="2000" b="1" i="0" u="none" strike="noStrike" dirty="0">
                          <a:solidFill>
                            <a:srgbClr val="000000"/>
                          </a:solidFill>
                          <a:effectLst/>
                          <a:latin typeface="+mn-lt"/>
                        </a:rPr>
                        <a:t>84</a:t>
                      </a:r>
                      <a:endParaRPr lang="en-US" sz="2000" b="0" i="0" u="none" strike="noStrike" dirty="0">
                        <a:effectLst/>
                        <a:latin typeface="+mn-lt"/>
                      </a:endParaRPr>
                    </a:p>
                  </a:txBody>
                  <a:tcPr marL="10975" marR="10975" marT="109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9106"/>
                    </a:solidFill>
                  </a:tcPr>
                </a:tc>
                <a:tc>
                  <a:txBody>
                    <a:bodyPr/>
                    <a:lstStyle/>
                    <a:p>
                      <a:pPr algn="r" fontAlgn="b">
                        <a:spcBef>
                          <a:spcPts val="0"/>
                        </a:spcBef>
                        <a:spcAft>
                          <a:spcPts val="0"/>
                        </a:spcAft>
                      </a:pPr>
                      <a:r>
                        <a:rPr lang="en-US" sz="2000" b="1" i="0" u="none" strike="noStrike" dirty="0">
                          <a:solidFill>
                            <a:srgbClr val="000000"/>
                          </a:solidFill>
                          <a:effectLst/>
                          <a:latin typeface="+mn-lt"/>
                        </a:rPr>
                        <a:t>82</a:t>
                      </a:r>
                      <a:endParaRPr lang="en-US" sz="2000" b="0" i="0" u="none" strike="noStrike" dirty="0">
                        <a:effectLst/>
                        <a:latin typeface="+mn-lt"/>
                      </a:endParaRPr>
                    </a:p>
                  </a:txBody>
                  <a:tcPr marL="10975" marR="10975" marT="109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9106"/>
                    </a:solidFill>
                  </a:tcPr>
                </a:tc>
                <a:extLst>
                  <a:ext uri="{0D108BD9-81ED-4DB2-BD59-A6C34878D82A}">
                    <a16:rowId xmlns:a16="http://schemas.microsoft.com/office/drawing/2014/main" val="2790193096"/>
                  </a:ext>
                </a:extLst>
              </a:tr>
              <a:tr h="295626">
                <a:tc>
                  <a:txBody>
                    <a:bodyPr/>
                    <a:lstStyle/>
                    <a:p>
                      <a:pPr algn="l" fontAlgn="b">
                        <a:spcBef>
                          <a:spcPts val="0"/>
                        </a:spcBef>
                        <a:spcAft>
                          <a:spcPts val="0"/>
                        </a:spcAft>
                      </a:pPr>
                      <a:endParaRPr lang="en-US" sz="2100" b="0" i="0" u="none" strike="noStrike">
                        <a:effectLst/>
                        <a:latin typeface="+mn-lt"/>
                      </a:endParaRPr>
                    </a:p>
                  </a:txBody>
                  <a:tcPr marL="10975" marR="10975" marT="10975"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b">
                        <a:spcBef>
                          <a:spcPts val="0"/>
                        </a:spcBef>
                        <a:spcAft>
                          <a:spcPts val="0"/>
                        </a:spcAft>
                      </a:pPr>
                      <a:endParaRPr lang="en-US" sz="2100" b="0" i="0" u="none" strike="noStrike">
                        <a:effectLst/>
                        <a:latin typeface="+mn-lt"/>
                      </a:endParaRPr>
                    </a:p>
                  </a:txBody>
                  <a:tcPr marL="10975" marR="10975" marT="10975"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b">
                        <a:spcBef>
                          <a:spcPts val="0"/>
                        </a:spcBef>
                        <a:spcAft>
                          <a:spcPts val="0"/>
                        </a:spcAft>
                      </a:pPr>
                      <a:endParaRPr lang="en-US" sz="2100" b="0" i="0" u="none" strike="noStrike">
                        <a:effectLst/>
                        <a:latin typeface="+mn-lt"/>
                      </a:endParaRPr>
                    </a:p>
                  </a:txBody>
                  <a:tcPr marL="10975" marR="10975" marT="10975"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b">
                        <a:spcBef>
                          <a:spcPts val="0"/>
                        </a:spcBef>
                        <a:spcAft>
                          <a:spcPts val="0"/>
                        </a:spcAft>
                      </a:pPr>
                      <a:endParaRPr lang="en-US" sz="2100" b="0" i="0" u="none" strike="noStrike">
                        <a:effectLst/>
                        <a:latin typeface="+mn-lt"/>
                      </a:endParaRPr>
                    </a:p>
                  </a:txBody>
                  <a:tcPr marL="10975" marR="10975" marT="10975" marB="0" anchor="b">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381326246"/>
                  </a:ext>
                </a:extLst>
              </a:tr>
              <a:tr h="295626">
                <a:tc>
                  <a:txBody>
                    <a:bodyPr/>
                    <a:lstStyle/>
                    <a:p>
                      <a:pPr algn="l" fontAlgn="b">
                        <a:spcBef>
                          <a:spcPts val="0"/>
                        </a:spcBef>
                        <a:spcAft>
                          <a:spcPts val="0"/>
                        </a:spcAft>
                      </a:pPr>
                      <a:endParaRPr lang="en-US" sz="2100" b="0" i="0" u="none" strike="noStrike">
                        <a:effectLst/>
                        <a:latin typeface="+mn-lt"/>
                      </a:endParaRPr>
                    </a:p>
                  </a:txBody>
                  <a:tcPr marL="10975" marR="10975" marT="10975" marB="0" anchor="b">
                    <a:lnL>
                      <a:noFill/>
                    </a:lnL>
                    <a:lnR>
                      <a:noFill/>
                    </a:lnR>
                    <a:lnT>
                      <a:noFill/>
                    </a:lnT>
                    <a:lnB>
                      <a:noFill/>
                    </a:lnB>
                    <a:noFill/>
                  </a:tcPr>
                </a:tc>
                <a:tc>
                  <a:txBody>
                    <a:bodyPr/>
                    <a:lstStyle/>
                    <a:p>
                      <a:pPr algn="l" fontAlgn="b">
                        <a:spcBef>
                          <a:spcPts val="0"/>
                        </a:spcBef>
                        <a:spcAft>
                          <a:spcPts val="0"/>
                        </a:spcAft>
                      </a:pPr>
                      <a:endParaRPr lang="en-US" sz="2100" b="0" i="0" u="none" strike="noStrike" dirty="0">
                        <a:effectLst/>
                        <a:latin typeface="+mn-lt"/>
                      </a:endParaRPr>
                    </a:p>
                  </a:txBody>
                  <a:tcPr marL="10975" marR="10975" marT="10975" marB="0" anchor="b">
                    <a:lnL>
                      <a:noFill/>
                    </a:lnL>
                    <a:lnR>
                      <a:noFill/>
                    </a:lnR>
                    <a:lnT>
                      <a:noFill/>
                    </a:lnT>
                    <a:lnB>
                      <a:noFill/>
                    </a:lnB>
                    <a:noFill/>
                  </a:tcPr>
                </a:tc>
                <a:tc>
                  <a:txBody>
                    <a:bodyPr/>
                    <a:lstStyle/>
                    <a:p>
                      <a:pPr algn="l" fontAlgn="b">
                        <a:spcBef>
                          <a:spcPts val="0"/>
                        </a:spcBef>
                        <a:spcAft>
                          <a:spcPts val="0"/>
                        </a:spcAft>
                      </a:pPr>
                      <a:endParaRPr lang="en-US" sz="2100" b="0" i="0" u="none" strike="noStrike">
                        <a:effectLst/>
                        <a:latin typeface="+mn-lt"/>
                      </a:endParaRPr>
                    </a:p>
                  </a:txBody>
                  <a:tcPr marL="10975" marR="10975" marT="10975" marB="0" anchor="b">
                    <a:lnL>
                      <a:noFill/>
                    </a:lnL>
                    <a:lnR>
                      <a:noFill/>
                    </a:lnR>
                    <a:lnT>
                      <a:noFill/>
                    </a:lnT>
                    <a:lnB>
                      <a:noFill/>
                    </a:lnB>
                    <a:noFill/>
                  </a:tcPr>
                </a:tc>
                <a:tc>
                  <a:txBody>
                    <a:bodyPr/>
                    <a:lstStyle/>
                    <a:p>
                      <a:pPr algn="l" fontAlgn="b">
                        <a:spcBef>
                          <a:spcPts val="0"/>
                        </a:spcBef>
                        <a:spcAft>
                          <a:spcPts val="0"/>
                        </a:spcAft>
                      </a:pPr>
                      <a:endParaRPr lang="en-US" sz="2100" b="0" i="0" u="none" strike="noStrike">
                        <a:effectLst/>
                        <a:latin typeface="+mn-lt"/>
                      </a:endParaRPr>
                    </a:p>
                  </a:txBody>
                  <a:tcPr marL="10975" marR="10975" marT="10975" marB="0" anchor="b">
                    <a:lnL>
                      <a:noFill/>
                    </a:lnL>
                    <a:lnR>
                      <a:noFill/>
                    </a:lnR>
                    <a:lnT>
                      <a:noFill/>
                    </a:lnT>
                    <a:lnB>
                      <a:noFill/>
                    </a:lnB>
                    <a:noFill/>
                  </a:tcPr>
                </a:tc>
                <a:extLst>
                  <a:ext uri="{0D108BD9-81ED-4DB2-BD59-A6C34878D82A}">
                    <a16:rowId xmlns:a16="http://schemas.microsoft.com/office/drawing/2014/main" val="824101456"/>
                  </a:ext>
                </a:extLst>
              </a:tr>
              <a:tr h="366308">
                <a:tc gridSpan="4">
                  <a:txBody>
                    <a:bodyPr/>
                    <a:lstStyle/>
                    <a:p>
                      <a:pPr algn="ctr" fontAlgn="b">
                        <a:spcBef>
                          <a:spcPts val="0"/>
                        </a:spcBef>
                        <a:spcAft>
                          <a:spcPts val="0"/>
                        </a:spcAft>
                      </a:pPr>
                      <a:r>
                        <a:rPr lang="en-US" sz="2200" b="1" i="0" u="none" strike="noStrike" dirty="0">
                          <a:solidFill>
                            <a:srgbClr val="000000"/>
                          </a:solidFill>
                          <a:effectLst/>
                          <a:latin typeface="Arial Narrow" panose="020B0606020202030204" pitchFamily="34" charset="0"/>
                        </a:rPr>
                        <a:t>  Forecast - Unlimited Budget</a:t>
                      </a:r>
                      <a:endParaRPr lang="en-US" sz="2200" b="0" i="0" u="none" strike="noStrike" dirty="0">
                        <a:effectLst/>
                        <a:latin typeface="Arial Narrow" panose="020B0606020202030204" pitchFamily="34" charset="0"/>
                      </a:endParaRPr>
                    </a:p>
                  </a:txBody>
                  <a:tcPr marL="105359" marR="105359" marT="52679" marB="52679">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00747533"/>
                  </a:ext>
                </a:extLst>
              </a:tr>
              <a:tr h="282016">
                <a:tc>
                  <a:txBody>
                    <a:bodyPr/>
                    <a:lstStyle/>
                    <a:p>
                      <a:pPr algn="l" fontAlgn="b">
                        <a:spcBef>
                          <a:spcPts val="0"/>
                        </a:spcBef>
                        <a:spcAft>
                          <a:spcPts val="0"/>
                        </a:spcAft>
                      </a:pPr>
                      <a:endParaRPr lang="en-US" sz="2000" b="0" i="0" u="none" strike="noStrike">
                        <a:effectLst/>
                        <a:latin typeface="+mn-lt"/>
                      </a:endParaRPr>
                    </a:p>
                  </a:txBody>
                  <a:tcPr marL="10975" marR="10975" marT="10975"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n-US" sz="2000" b="1" i="0" u="none" strike="noStrike" dirty="0">
                          <a:solidFill>
                            <a:schemeClr val="bg1"/>
                          </a:solidFill>
                          <a:effectLst/>
                          <a:latin typeface="+mn-lt"/>
                        </a:rPr>
                        <a:t>5-Years</a:t>
                      </a:r>
                      <a:endParaRPr lang="en-US" sz="2000" b="0" i="0" u="none" strike="noStrike" dirty="0">
                        <a:solidFill>
                          <a:schemeClr val="bg1"/>
                        </a:solidFill>
                        <a:effectLst/>
                        <a:latin typeface="+mn-lt"/>
                      </a:endParaRPr>
                    </a:p>
                  </a:txBody>
                  <a:tcPr marL="10975" marR="10975" marT="109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41E42"/>
                    </a:solidFill>
                  </a:tcPr>
                </a:tc>
                <a:tc>
                  <a:txBody>
                    <a:bodyPr/>
                    <a:lstStyle/>
                    <a:p>
                      <a:pPr algn="r" fontAlgn="b">
                        <a:spcBef>
                          <a:spcPts val="0"/>
                        </a:spcBef>
                        <a:spcAft>
                          <a:spcPts val="0"/>
                        </a:spcAft>
                      </a:pPr>
                      <a:r>
                        <a:rPr lang="en-US" sz="2000" b="1" i="0" u="none" strike="noStrike" dirty="0">
                          <a:solidFill>
                            <a:schemeClr val="bg1"/>
                          </a:solidFill>
                          <a:effectLst/>
                          <a:latin typeface="+mn-lt"/>
                        </a:rPr>
                        <a:t>10-Years</a:t>
                      </a:r>
                      <a:endParaRPr lang="en-US" sz="2000" b="0" i="0" u="none" strike="noStrike" dirty="0">
                        <a:solidFill>
                          <a:schemeClr val="bg1"/>
                        </a:solidFill>
                        <a:effectLst/>
                        <a:latin typeface="+mn-lt"/>
                      </a:endParaRPr>
                    </a:p>
                  </a:txBody>
                  <a:tcPr marL="10975" marR="10975" marT="109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41E42"/>
                    </a:solidFill>
                  </a:tcPr>
                </a:tc>
                <a:tc>
                  <a:txBody>
                    <a:bodyPr/>
                    <a:lstStyle/>
                    <a:p>
                      <a:pPr algn="r" fontAlgn="b">
                        <a:spcBef>
                          <a:spcPts val="0"/>
                        </a:spcBef>
                        <a:spcAft>
                          <a:spcPts val="0"/>
                        </a:spcAft>
                      </a:pPr>
                      <a:r>
                        <a:rPr lang="en-US" sz="2000" b="1" i="0" u="none" strike="noStrike" dirty="0">
                          <a:solidFill>
                            <a:schemeClr val="bg1"/>
                          </a:solidFill>
                          <a:effectLst/>
                          <a:latin typeface="+mn-lt"/>
                        </a:rPr>
                        <a:t>20-Years</a:t>
                      </a:r>
                      <a:endParaRPr lang="en-US" sz="2000" b="0" i="0" u="none" strike="noStrike" dirty="0">
                        <a:solidFill>
                          <a:schemeClr val="bg1"/>
                        </a:solidFill>
                        <a:effectLst/>
                        <a:latin typeface="+mn-lt"/>
                      </a:endParaRPr>
                    </a:p>
                  </a:txBody>
                  <a:tcPr marL="10975" marR="10975" marT="109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41E42"/>
                    </a:solidFill>
                  </a:tcPr>
                </a:tc>
                <a:extLst>
                  <a:ext uri="{0D108BD9-81ED-4DB2-BD59-A6C34878D82A}">
                    <a16:rowId xmlns:a16="http://schemas.microsoft.com/office/drawing/2014/main" val="3235186388"/>
                  </a:ext>
                </a:extLst>
              </a:tr>
              <a:tr h="282016">
                <a:tc>
                  <a:txBody>
                    <a:bodyPr/>
                    <a:lstStyle/>
                    <a:p>
                      <a:pPr algn="r" fontAlgn="b">
                        <a:spcBef>
                          <a:spcPts val="0"/>
                        </a:spcBef>
                        <a:spcAft>
                          <a:spcPts val="0"/>
                        </a:spcAft>
                      </a:pPr>
                      <a:r>
                        <a:rPr lang="en-US" sz="2000" b="1" i="0" u="none" strike="noStrike">
                          <a:solidFill>
                            <a:srgbClr val="000000"/>
                          </a:solidFill>
                          <a:effectLst/>
                          <a:latin typeface="+mn-lt"/>
                        </a:rPr>
                        <a:t>Total Expense:</a:t>
                      </a:r>
                      <a:endParaRPr lang="en-US" sz="2000" b="0" i="0" u="none" strike="noStrike">
                        <a:effectLst/>
                        <a:latin typeface="+mn-lt"/>
                      </a:endParaRPr>
                    </a:p>
                  </a:txBody>
                  <a:tcPr marL="10975" marR="10975" marT="109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E6A2"/>
                    </a:solidFill>
                  </a:tcPr>
                </a:tc>
                <a:tc>
                  <a:txBody>
                    <a:bodyPr/>
                    <a:lstStyle/>
                    <a:p>
                      <a:pPr algn="r" fontAlgn="b">
                        <a:spcBef>
                          <a:spcPts val="0"/>
                        </a:spcBef>
                        <a:spcAft>
                          <a:spcPts val="0"/>
                        </a:spcAft>
                      </a:pPr>
                      <a:r>
                        <a:rPr lang="en-US" sz="2000" b="1" i="0" u="none" strike="noStrike">
                          <a:solidFill>
                            <a:srgbClr val="000000"/>
                          </a:solidFill>
                          <a:effectLst/>
                          <a:latin typeface="+mn-lt"/>
                        </a:rPr>
                        <a:t> $4,544,802.81 </a:t>
                      </a:r>
                      <a:endParaRPr lang="en-US" sz="2000" b="0" i="0" u="none" strike="noStrike">
                        <a:effectLst/>
                        <a:latin typeface="+mn-lt"/>
                      </a:endParaRPr>
                    </a:p>
                  </a:txBody>
                  <a:tcPr marL="10975" marR="10975" marT="109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E6A2"/>
                    </a:solidFill>
                  </a:tcPr>
                </a:tc>
                <a:tc>
                  <a:txBody>
                    <a:bodyPr/>
                    <a:lstStyle/>
                    <a:p>
                      <a:pPr algn="r" fontAlgn="b">
                        <a:spcBef>
                          <a:spcPts val="0"/>
                        </a:spcBef>
                        <a:spcAft>
                          <a:spcPts val="0"/>
                        </a:spcAft>
                      </a:pPr>
                      <a:r>
                        <a:rPr lang="en-US" sz="2000" b="1" i="0" u="none" strike="noStrike">
                          <a:solidFill>
                            <a:srgbClr val="000000"/>
                          </a:solidFill>
                          <a:effectLst/>
                          <a:latin typeface="+mn-lt"/>
                        </a:rPr>
                        <a:t> $16,934,496.36 </a:t>
                      </a:r>
                      <a:endParaRPr lang="en-US" sz="2000" b="0" i="0" u="none" strike="noStrike">
                        <a:effectLst/>
                        <a:latin typeface="+mn-lt"/>
                      </a:endParaRPr>
                    </a:p>
                  </a:txBody>
                  <a:tcPr marL="10975" marR="10975" marT="109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E6A2"/>
                    </a:solidFill>
                  </a:tcPr>
                </a:tc>
                <a:tc>
                  <a:txBody>
                    <a:bodyPr/>
                    <a:lstStyle/>
                    <a:p>
                      <a:pPr algn="r" fontAlgn="b">
                        <a:spcBef>
                          <a:spcPts val="0"/>
                        </a:spcBef>
                        <a:spcAft>
                          <a:spcPts val="0"/>
                        </a:spcAft>
                      </a:pPr>
                      <a:r>
                        <a:rPr lang="en-US" sz="2000" b="1" i="0" u="none" strike="noStrike">
                          <a:solidFill>
                            <a:srgbClr val="000000"/>
                          </a:solidFill>
                          <a:effectLst/>
                          <a:latin typeface="+mn-lt"/>
                        </a:rPr>
                        <a:t> $25,950,393.62 </a:t>
                      </a:r>
                      <a:endParaRPr lang="en-US" sz="2000" b="0" i="0" u="none" strike="noStrike">
                        <a:effectLst/>
                        <a:latin typeface="+mn-lt"/>
                      </a:endParaRPr>
                    </a:p>
                  </a:txBody>
                  <a:tcPr marL="10975" marR="10975" marT="109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E6A2"/>
                    </a:solidFill>
                  </a:tcPr>
                </a:tc>
                <a:extLst>
                  <a:ext uri="{0D108BD9-81ED-4DB2-BD59-A6C34878D82A}">
                    <a16:rowId xmlns:a16="http://schemas.microsoft.com/office/drawing/2014/main" val="2390362731"/>
                  </a:ext>
                </a:extLst>
              </a:tr>
              <a:tr h="282016">
                <a:tc>
                  <a:txBody>
                    <a:bodyPr/>
                    <a:lstStyle/>
                    <a:p>
                      <a:pPr algn="r" fontAlgn="b">
                        <a:spcBef>
                          <a:spcPts val="0"/>
                        </a:spcBef>
                        <a:spcAft>
                          <a:spcPts val="0"/>
                        </a:spcAft>
                      </a:pPr>
                      <a:r>
                        <a:rPr lang="en-US" sz="2000" b="1" i="0" u="none" strike="noStrike">
                          <a:solidFill>
                            <a:srgbClr val="000000"/>
                          </a:solidFill>
                          <a:effectLst/>
                          <a:latin typeface="+mn-lt"/>
                        </a:rPr>
                        <a:t>Average Yearly Expense:</a:t>
                      </a:r>
                      <a:endParaRPr lang="en-US" sz="2000" b="0" i="0" u="none" strike="noStrike">
                        <a:effectLst/>
                        <a:latin typeface="+mn-lt"/>
                      </a:endParaRPr>
                    </a:p>
                  </a:txBody>
                  <a:tcPr marL="10975" marR="10975" marT="109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E6A2"/>
                    </a:solidFill>
                  </a:tcPr>
                </a:tc>
                <a:tc>
                  <a:txBody>
                    <a:bodyPr/>
                    <a:lstStyle/>
                    <a:p>
                      <a:pPr algn="r" fontAlgn="b">
                        <a:spcBef>
                          <a:spcPts val="0"/>
                        </a:spcBef>
                        <a:spcAft>
                          <a:spcPts val="0"/>
                        </a:spcAft>
                      </a:pPr>
                      <a:r>
                        <a:rPr lang="en-US" sz="2000" b="1" i="0" u="none" strike="noStrike">
                          <a:solidFill>
                            <a:srgbClr val="000000"/>
                          </a:solidFill>
                          <a:effectLst/>
                          <a:latin typeface="+mn-lt"/>
                        </a:rPr>
                        <a:t> $1,344,355.93 </a:t>
                      </a:r>
                      <a:endParaRPr lang="en-US" sz="2000" b="0" i="0" u="none" strike="noStrike">
                        <a:effectLst/>
                        <a:latin typeface="+mn-lt"/>
                      </a:endParaRPr>
                    </a:p>
                  </a:txBody>
                  <a:tcPr marL="10975" marR="10975" marT="109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E6A2"/>
                    </a:solidFill>
                  </a:tcPr>
                </a:tc>
                <a:tc>
                  <a:txBody>
                    <a:bodyPr/>
                    <a:lstStyle/>
                    <a:p>
                      <a:pPr algn="r" fontAlgn="b">
                        <a:spcBef>
                          <a:spcPts val="0"/>
                        </a:spcBef>
                        <a:spcAft>
                          <a:spcPts val="0"/>
                        </a:spcAft>
                      </a:pPr>
                      <a:r>
                        <a:rPr lang="en-US" sz="2000" b="1" i="0" u="none" strike="noStrike">
                          <a:solidFill>
                            <a:srgbClr val="000000"/>
                          </a:solidFill>
                          <a:effectLst/>
                          <a:latin typeface="+mn-lt"/>
                        </a:rPr>
                        <a:t> $  1,693,449.64 </a:t>
                      </a:r>
                      <a:endParaRPr lang="en-US" sz="2000" b="0" i="0" u="none" strike="noStrike">
                        <a:effectLst/>
                        <a:latin typeface="+mn-lt"/>
                      </a:endParaRPr>
                    </a:p>
                  </a:txBody>
                  <a:tcPr marL="10975" marR="10975" marT="109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E6A2"/>
                    </a:solidFill>
                  </a:tcPr>
                </a:tc>
                <a:tc>
                  <a:txBody>
                    <a:bodyPr/>
                    <a:lstStyle/>
                    <a:p>
                      <a:pPr algn="r" fontAlgn="b">
                        <a:spcBef>
                          <a:spcPts val="0"/>
                        </a:spcBef>
                        <a:spcAft>
                          <a:spcPts val="0"/>
                        </a:spcAft>
                      </a:pPr>
                      <a:r>
                        <a:rPr lang="en-US" sz="2000" b="1" i="0" u="none" strike="noStrike">
                          <a:solidFill>
                            <a:srgbClr val="000000"/>
                          </a:solidFill>
                          <a:effectLst/>
                          <a:latin typeface="+mn-lt"/>
                        </a:rPr>
                        <a:t> $  1,778,308.36 </a:t>
                      </a:r>
                      <a:endParaRPr lang="en-US" sz="2000" b="0" i="0" u="none" strike="noStrike">
                        <a:effectLst/>
                        <a:latin typeface="+mn-lt"/>
                      </a:endParaRPr>
                    </a:p>
                  </a:txBody>
                  <a:tcPr marL="10975" marR="10975" marT="109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E6A2"/>
                    </a:solidFill>
                  </a:tcPr>
                </a:tc>
                <a:extLst>
                  <a:ext uri="{0D108BD9-81ED-4DB2-BD59-A6C34878D82A}">
                    <a16:rowId xmlns:a16="http://schemas.microsoft.com/office/drawing/2014/main" val="2617587001"/>
                  </a:ext>
                </a:extLst>
              </a:tr>
              <a:tr h="282016">
                <a:tc>
                  <a:txBody>
                    <a:bodyPr/>
                    <a:lstStyle/>
                    <a:p>
                      <a:pPr algn="r" fontAlgn="b">
                        <a:spcBef>
                          <a:spcPts val="0"/>
                        </a:spcBef>
                        <a:spcAft>
                          <a:spcPts val="0"/>
                        </a:spcAft>
                      </a:pPr>
                      <a:r>
                        <a:rPr lang="en-US" sz="2000" b="1" i="0" u="none" strike="noStrike" dirty="0">
                          <a:solidFill>
                            <a:srgbClr val="000000"/>
                          </a:solidFill>
                          <a:effectLst/>
                          <a:latin typeface="+mn-lt"/>
                        </a:rPr>
                        <a:t>Average PCI:</a:t>
                      </a:r>
                      <a:endParaRPr lang="en-US" sz="2000" b="0" i="0" u="none" strike="noStrike" dirty="0">
                        <a:effectLst/>
                        <a:latin typeface="+mn-lt"/>
                      </a:endParaRPr>
                    </a:p>
                  </a:txBody>
                  <a:tcPr marL="10975" marR="10975" marT="109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9106"/>
                    </a:solidFill>
                  </a:tcPr>
                </a:tc>
                <a:tc>
                  <a:txBody>
                    <a:bodyPr/>
                    <a:lstStyle/>
                    <a:p>
                      <a:pPr algn="r" fontAlgn="b">
                        <a:spcBef>
                          <a:spcPts val="0"/>
                        </a:spcBef>
                        <a:spcAft>
                          <a:spcPts val="0"/>
                        </a:spcAft>
                      </a:pPr>
                      <a:r>
                        <a:rPr lang="en-US" sz="2000" b="1" i="0" u="none" strike="noStrike" dirty="0">
                          <a:solidFill>
                            <a:srgbClr val="000000"/>
                          </a:solidFill>
                          <a:effectLst/>
                          <a:latin typeface="+mn-lt"/>
                        </a:rPr>
                        <a:t>85</a:t>
                      </a:r>
                      <a:endParaRPr lang="en-US" sz="2000" b="0" i="0" u="none" strike="noStrike" dirty="0">
                        <a:effectLst/>
                        <a:latin typeface="+mn-lt"/>
                      </a:endParaRPr>
                    </a:p>
                  </a:txBody>
                  <a:tcPr marL="10975" marR="10975" marT="109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9106"/>
                    </a:solidFill>
                  </a:tcPr>
                </a:tc>
                <a:tc>
                  <a:txBody>
                    <a:bodyPr/>
                    <a:lstStyle/>
                    <a:p>
                      <a:pPr algn="r" fontAlgn="b">
                        <a:spcBef>
                          <a:spcPts val="0"/>
                        </a:spcBef>
                        <a:spcAft>
                          <a:spcPts val="0"/>
                        </a:spcAft>
                      </a:pPr>
                      <a:r>
                        <a:rPr lang="en-US" sz="2000" b="1" i="0" u="none" strike="noStrike" dirty="0">
                          <a:solidFill>
                            <a:srgbClr val="000000"/>
                          </a:solidFill>
                          <a:effectLst/>
                          <a:latin typeface="+mn-lt"/>
                        </a:rPr>
                        <a:t>86</a:t>
                      </a:r>
                      <a:endParaRPr lang="en-US" sz="2000" b="0" i="0" u="none" strike="noStrike" dirty="0">
                        <a:effectLst/>
                        <a:latin typeface="+mn-lt"/>
                      </a:endParaRPr>
                    </a:p>
                  </a:txBody>
                  <a:tcPr marL="10975" marR="10975" marT="109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9106"/>
                    </a:solidFill>
                  </a:tcPr>
                </a:tc>
                <a:tc>
                  <a:txBody>
                    <a:bodyPr/>
                    <a:lstStyle/>
                    <a:p>
                      <a:pPr algn="r" fontAlgn="b">
                        <a:spcBef>
                          <a:spcPts val="0"/>
                        </a:spcBef>
                        <a:spcAft>
                          <a:spcPts val="0"/>
                        </a:spcAft>
                      </a:pPr>
                      <a:r>
                        <a:rPr lang="en-US" sz="2000" b="1" i="0" u="none" strike="noStrike" dirty="0">
                          <a:solidFill>
                            <a:srgbClr val="000000"/>
                          </a:solidFill>
                          <a:effectLst/>
                          <a:latin typeface="+mn-lt"/>
                        </a:rPr>
                        <a:t>85</a:t>
                      </a:r>
                      <a:endParaRPr lang="en-US" sz="2000" b="0" i="0" u="none" strike="noStrike" dirty="0">
                        <a:effectLst/>
                        <a:latin typeface="+mn-lt"/>
                      </a:endParaRPr>
                    </a:p>
                  </a:txBody>
                  <a:tcPr marL="10975" marR="10975" marT="109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9106"/>
                    </a:solidFill>
                  </a:tcPr>
                </a:tc>
                <a:extLst>
                  <a:ext uri="{0D108BD9-81ED-4DB2-BD59-A6C34878D82A}">
                    <a16:rowId xmlns:a16="http://schemas.microsoft.com/office/drawing/2014/main" val="2881213122"/>
                  </a:ext>
                </a:extLst>
              </a:tr>
            </a:tbl>
          </a:graphicData>
        </a:graphic>
      </p:graphicFrame>
      <p:sp>
        <p:nvSpPr>
          <p:cNvPr id="4" name="Title 1">
            <a:extLst>
              <a:ext uri="{FF2B5EF4-FFF2-40B4-BE49-F238E27FC236}">
                <a16:creationId xmlns:a16="http://schemas.microsoft.com/office/drawing/2014/main" id="{50C2FF4F-14D5-7BFF-E01B-5ED5D1DE7CE3}"/>
              </a:ext>
            </a:extLst>
          </p:cNvPr>
          <p:cNvSpPr txBox="1">
            <a:spLocks/>
          </p:cNvSpPr>
          <p:nvPr/>
        </p:nvSpPr>
        <p:spPr>
          <a:xfrm>
            <a:off x="261151" y="5249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Arial Narrow" panose="020B0606020202030204" pitchFamily="34" charset="0"/>
                <a:ea typeface="+mj-ea"/>
                <a:cs typeface="+mj-cs"/>
              </a:defRPr>
            </a:lvl1pPr>
          </a:lstStyle>
          <a:p>
            <a:r>
              <a:rPr lang="en-US"/>
              <a:t>FORECAST</a:t>
            </a:r>
          </a:p>
        </p:txBody>
      </p:sp>
      <p:sp>
        <p:nvSpPr>
          <p:cNvPr id="7" name="TextBox 6">
            <a:extLst>
              <a:ext uri="{FF2B5EF4-FFF2-40B4-BE49-F238E27FC236}">
                <a16:creationId xmlns:a16="http://schemas.microsoft.com/office/drawing/2014/main" id="{DFD3B7D4-D863-62B1-3CE4-3BB57FE17EAE}"/>
              </a:ext>
            </a:extLst>
          </p:cNvPr>
          <p:cNvSpPr txBox="1"/>
          <p:nvPr/>
        </p:nvSpPr>
        <p:spPr>
          <a:xfrm>
            <a:off x="4887227" y="1726534"/>
            <a:ext cx="3315767" cy="430887"/>
          </a:xfrm>
          <a:prstGeom prst="rect">
            <a:avLst/>
          </a:prstGeom>
          <a:noFill/>
        </p:spPr>
        <p:txBody>
          <a:bodyPr wrap="square">
            <a:spAutoFit/>
          </a:bodyPr>
          <a:lstStyle/>
          <a:p>
            <a:pPr fontAlgn="b">
              <a:spcBef>
                <a:spcPts val="0"/>
              </a:spcBef>
              <a:spcAft>
                <a:spcPts val="0"/>
              </a:spcAft>
            </a:pPr>
            <a:r>
              <a:rPr lang="en-US" sz="2200" b="1" i="0" u="none" strike="noStrike" dirty="0">
                <a:solidFill>
                  <a:srgbClr val="000000"/>
                </a:solidFill>
                <a:effectLst/>
                <a:latin typeface="Arial Narrow" panose="020B0606020202030204" pitchFamily="34" charset="0"/>
              </a:rPr>
              <a:t>Forecast - Limited Budget</a:t>
            </a:r>
            <a:endParaRPr lang="en-US" sz="2200" b="0" i="0" u="none" strike="noStrike" dirty="0">
              <a:effectLst/>
              <a:latin typeface="Arial Narrow" panose="020B0606020202030204" pitchFamily="34" charset="0"/>
            </a:endParaRPr>
          </a:p>
        </p:txBody>
      </p:sp>
      <p:sp>
        <p:nvSpPr>
          <p:cNvPr id="2" name="Isosceles Triangle 1">
            <a:extLst>
              <a:ext uri="{FF2B5EF4-FFF2-40B4-BE49-F238E27FC236}">
                <a16:creationId xmlns:a16="http://schemas.microsoft.com/office/drawing/2014/main" id="{3C349234-0BCB-1972-2979-04BC1A111259}"/>
              </a:ext>
            </a:extLst>
          </p:cNvPr>
          <p:cNvSpPr/>
          <p:nvPr/>
        </p:nvSpPr>
        <p:spPr>
          <a:xfrm rot="5400000">
            <a:off x="162460" y="5526942"/>
            <a:ext cx="1325563" cy="1316235"/>
          </a:xfrm>
          <a:prstGeom prst="triangle">
            <a:avLst/>
          </a:prstGeom>
          <a:solidFill>
            <a:srgbClr val="FA91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a:extLst>
              <a:ext uri="{FF2B5EF4-FFF2-40B4-BE49-F238E27FC236}">
                <a16:creationId xmlns:a16="http://schemas.microsoft.com/office/drawing/2014/main" id="{16CCF009-08DD-2928-B335-57AD725CEA55}"/>
              </a:ext>
            </a:extLst>
          </p:cNvPr>
          <p:cNvSpPr/>
          <p:nvPr/>
        </p:nvSpPr>
        <p:spPr>
          <a:xfrm rot="5400000">
            <a:off x="883820" y="5526942"/>
            <a:ext cx="1325563" cy="1316235"/>
          </a:xfrm>
          <a:prstGeom prst="triangl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835A339C-DAC7-06A6-817D-912755F9D758}"/>
              </a:ext>
            </a:extLst>
          </p:cNvPr>
          <p:cNvSpPr/>
          <p:nvPr/>
        </p:nvSpPr>
        <p:spPr>
          <a:xfrm rot="5400000">
            <a:off x="1534060" y="5526942"/>
            <a:ext cx="1325563" cy="1316235"/>
          </a:xfrm>
          <a:prstGeom prst="triangl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CB2A5CB-3A43-6724-4D3B-20A03B49B911}"/>
              </a:ext>
            </a:extLst>
          </p:cNvPr>
          <p:cNvSpPr txBox="1"/>
          <p:nvPr/>
        </p:nvSpPr>
        <p:spPr>
          <a:xfrm>
            <a:off x="1500707" y="5994082"/>
            <a:ext cx="1323772" cy="369332"/>
          </a:xfrm>
          <a:prstGeom prst="rect">
            <a:avLst/>
          </a:prstGeom>
          <a:noFill/>
        </p:spPr>
        <p:txBody>
          <a:bodyPr wrap="square" rtlCol="0">
            <a:spAutoFit/>
          </a:bodyPr>
          <a:lstStyle/>
          <a:p>
            <a:r>
              <a:rPr lang="en-US" dirty="0">
                <a:solidFill>
                  <a:schemeClr val="bg1"/>
                </a:solidFill>
                <a:latin typeface="Arial Black" panose="020B0A04020102020204" pitchFamily="34" charset="0"/>
              </a:rPr>
              <a:t>PLAN</a:t>
            </a:r>
          </a:p>
        </p:txBody>
      </p:sp>
    </p:spTree>
    <p:extLst>
      <p:ext uri="{BB962C8B-B14F-4D97-AF65-F5344CB8AC3E}">
        <p14:creationId xmlns:p14="http://schemas.microsoft.com/office/powerpoint/2010/main" val="4089630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a:extLst>
              <a:ext uri="{FF2B5EF4-FFF2-40B4-BE49-F238E27FC236}">
                <a16:creationId xmlns:a16="http://schemas.microsoft.com/office/drawing/2014/main" id="{A8C92202-AAFC-7FAC-E911-D632A4497C06}"/>
              </a:ext>
            </a:extLst>
          </p:cNvPr>
          <p:cNvSpPr/>
          <p:nvPr/>
        </p:nvSpPr>
        <p:spPr>
          <a:xfrm rot="5400000">
            <a:off x="162460" y="5526942"/>
            <a:ext cx="1325563" cy="1316235"/>
          </a:xfrm>
          <a:prstGeom prst="triangle">
            <a:avLst/>
          </a:prstGeom>
          <a:solidFill>
            <a:srgbClr val="FA91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8A80F818-1C40-B9FF-8D67-9E9441872E61}"/>
              </a:ext>
            </a:extLst>
          </p:cNvPr>
          <p:cNvSpPr/>
          <p:nvPr/>
        </p:nvSpPr>
        <p:spPr>
          <a:xfrm rot="5400000">
            <a:off x="883820" y="5526942"/>
            <a:ext cx="1325563" cy="1316235"/>
          </a:xfrm>
          <a:prstGeom prst="triangl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41CE93F4-E045-0336-0EDC-8EAAB8E00472}"/>
              </a:ext>
            </a:extLst>
          </p:cNvPr>
          <p:cNvSpPr/>
          <p:nvPr/>
        </p:nvSpPr>
        <p:spPr>
          <a:xfrm rot="5400000">
            <a:off x="1534060" y="5526942"/>
            <a:ext cx="1325563" cy="1316235"/>
          </a:xfrm>
          <a:prstGeom prst="triangl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FAF01F8-C3AE-1255-A399-1720DA608E76}"/>
              </a:ext>
            </a:extLst>
          </p:cNvPr>
          <p:cNvSpPr txBox="1"/>
          <p:nvPr/>
        </p:nvSpPr>
        <p:spPr>
          <a:xfrm>
            <a:off x="1500707" y="5994082"/>
            <a:ext cx="1323772" cy="369332"/>
          </a:xfrm>
          <a:prstGeom prst="rect">
            <a:avLst/>
          </a:prstGeom>
          <a:noFill/>
        </p:spPr>
        <p:txBody>
          <a:bodyPr wrap="square" rtlCol="0">
            <a:spAutoFit/>
          </a:bodyPr>
          <a:lstStyle/>
          <a:p>
            <a:r>
              <a:rPr lang="en-US" dirty="0">
                <a:solidFill>
                  <a:schemeClr val="bg1"/>
                </a:solidFill>
                <a:latin typeface="Arial Black" panose="020B0A04020102020204" pitchFamily="34" charset="0"/>
              </a:rPr>
              <a:t>PLAN</a:t>
            </a:r>
          </a:p>
        </p:txBody>
      </p:sp>
      <p:sp>
        <p:nvSpPr>
          <p:cNvPr id="2" name="Title 1">
            <a:extLst>
              <a:ext uri="{FF2B5EF4-FFF2-40B4-BE49-F238E27FC236}">
                <a16:creationId xmlns:a16="http://schemas.microsoft.com/office/drawing/2014/main" id="{95B53017-4CA0-6619-3B0E-540273457979}"/>
              </a:ext>
            </a:extLst>
          </p:cNvPr>
          <p:cNvSpPr>
            <a:spLocks noGrp="1"/>
          </p:cNvSpPr>
          <p:nvPr>
            <p:ph type="title"/>
          </p:nvPr>
        </p:nvSpPr>
        <p:spPr>
          <a:xfrm>
            <a:off x="327210" y="806075"/>
            <a:ext cx="10515600" cy="928837"/>
          </a:xfrm>
        </p:spPr>
        <p:txBody>
          <a:bodyPr/>
          <a:lstStyle/>
          <a:p>
            <a:r>
              <a:rPr lang="en-US" b="1">
                <a:latin typeface="Arial Narrow" panose="020B0606020202030204" pitchFamily="34" charset="0"/>
              </a:rPr>
              <a:t>PROJECTS IN ACTION</a:t>
            </a:r>
          </a:p>
        </p:txBody>
      </p:sp>
      <p:sp>
        <p:nvSpPr>
          <p:cNvPr id="3" name="Content Placeholder 2">
            <a:extLst>
              <a:ext uri="{FF2B5EF4-FFF2-40B4-BE49-F238E27FC236}">
                <a16:creationId xmlns:a16="http://schemas.microsoft.com/office/drawing/2014/main" id="{F8816D9E-940C-ADBD-F3B8-4CB64FEF07ED}"/>
              </a:ext>
            </a:extLst>
          </p:cNvPr>
          <p:cNvSpPr>
            <a:spLocks noGrp="1"/>
          </p:cNvSpPr>
          <p:nvPr>
            <p:ph idx="1"/>
          </p:nvPr>
        </p:nvSpPr>
        <p:spPr>
          <a:xfrm>
            <a:off x="2738120" y="1825625"/>
            <a:ext cx="10515600" cy="4351338"/>
          </a:xfrm>
        </p:spPr>
        <p:txBody>
          <a:bodyPr/>
          <a:lstStyle/>
          <a:p>
            <a:pPr marL="346075" lvl="1" indent="-346075">
              <a:lnSpc>
                <a:spcPct val="107000"/>
              </a:lnSpc>
              <a:spcBef>
                <a:spcPts val="0"/>
              </a:spcBef>
              <a:tabLst>
                <a:tab pos="346075" algn="l"/>
              </a:tabLst>
            </a:pPr>
            <a:r>
              <a:rPr lang="en-US" kern="100" dirty="0">
                <a:cs typeface="Times New Roman" panose="02020603050405020304" pitchFamily="18" charset="0"/>
              </a:rPr>
              <a:t>Walk the list of projects together to determine the exact scope.  </a:t>
            </a:r>
          </a:p>
          <a:p>
            <a:pPr marL="346075" lvl="1" indent="-346075">
              <a:lnSpc>
                <a:spcPct val="107000"/>
              </a:lnSpc>
              <a:spcBef>
                <a:spcPts val="0"/>
              </a:spcBef>
              <a:tabLst>
                <a:tab pos="346075" algn="l"/>
              </a:tabLst>
            </a:pPr>
            <a:r>
              <a:rPr lang="en-US" kern="100" dirty="0">
                <a:cs typeface="Times New Roman" panose="02020603050405020304" pitchFamily="18" charset="0"/>
              </a:rPr>
              <a:t>Review construction documents, bid, award</a:t>
            </a:r>
          </a:p>
          <a:p>
            <a:pPr marL="346075" lvl="1" indent="-346075">
              <a:lnSpc>
                <a:spcPct val="107000"/>
              </a:lnSpc>
              <a:spcBef>
                <a:spcPts val="0"/>
              </a:spcBef>
              <a:tabLst>
                <a:tab pos="346075" algn="l"/>
              </a:tabLst>
            </a:pPr>
            <a:r>
              <a:rPr lang="en-US" kern="100" dirty="0">
                <a:cs typeface="Times New Roman" panose="02020603050405020304" pitchFamily="18" charset="0"/>
              </a:rPr>
              <a:t>Quickly begin aligning construction schedules with campus operations</a:t>
            </a:r>
          </a:p>
          <a:p>
            <a:pPr marL="346075" lvl="1" indent="-346075">
              <a:lnSpc>
                <a:spcPct val="107000"/>
              </a:lnSpc>
              <a:spcBef>
                <a:spcPts val="0"/>
              </a:spcBef>
              <a:tabLst>
                <a:tab pos="346075" algn="l"/>
              </a:tabLst>
            </a:pPr>
            <a:r>
              <a:rPr lang="en-US" kern="100" dirty="0">
                <a:cs typeface="Times New Roman" panose="02020603050405020304" pitchFamily="18" charset="0"/>
              </a:rPr>
              <a:t>Contractors go to work </a:t>
            </a:r>
          </a:p>
          <a:p>
            <a:pPr marL="346075" lvl="2" indent="0">
              <a:lnSpc>
                <a:spcPct val="107000"/>
              </a:lnSpc>
              <a:spcBef>
                <a:spcPts val="600"/>
              </a:spcBef>
              <a:buNone/>
              <a:tabLst>
                <a:tab pos="1438275" algn="l"/>
              </a:tabLst>
            </a:pPr>
            <a:endParaRPr lang="en-US" sz="2400" kern="100" dirty="0">
              <a:cs typeface="Times New Roman" panose="02020603050405020304" pitchFamily="18" charset="0"/>
            </a:endParaRPr>
          </a:p>
          <a:p>
            <a:pPr marL="346075" marR="0" lvl="1" indent="-346075">
              <a:lnSpc>
                <a:spcPct val="107000"/>
              </a:lnSpc>
              <a:spcBef>
                <a:spcPts val="0"/>
              </a:spcBef>
              <a:spcAft>
                <a:spcPts val="0"/>
              </a:spcAft>
              <a:buNone/>
              <a:tabLst>
                <a:tab pos="346075" algn="l"/>
              </a:tabLst>
            </a:pPr>
            <a:endParaRPr lang="en-US" kern="100" dirty="0">
              <a:effectLst/>
              <a:ea typeface="Aptos" panose="020B0004020202020204" pitchFamily="34" charset="0"/>
              <a:cs typeface="Times New Roman" panose="02020603050405020304" pitchFamily="18" charset="0"/>
            </a:endParaRPr>
          </a:p>
          <a:p>
            <a:pPr marL="0" lvl="1" indent="0">
              <a:lnSpc>
                <a:spcPct val="107000"/>
              </a:lnSpc>
              <a:spcBef>
                <a:spcPts val="0"/>
              </a:spcBef>
              <a:buNone/>
              <a:tabLst>
                <a:tab pos="1438275" algn="l"/>
              </a:tabLst>
            </a:pPr>
            <a:endParaRPr lang="en-US" kern="100" dirty="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95CA99D9-4A4A-6AD7-2E3C-FAF227F4E803}"/>
              </a:ext>
            </a:extLst>
          </p:cNvPr>
          <p:cNvPicPr>
            <a:picLocks noChangeAspect="1"/>
          </p:cNvPicPr>
          <p:nvPr/>
        </p:nvPicPr>
        <p:blipFill>
          <a:blip r:embed="rId3"/>
          <a:srcRect r="6442"/>
          <a:stretch/>
        </p:blipFill>
        <p:spPr>
          <a:xfrm>
            <a:off x="2343758" y="1714351"/>
            <a:ext cx="9685682" cy="4538418"/>
          </a:xfrm>
          <a:prstGeom prst="rect">
            <a:avLst/>
          </a:prstGeom>
        </p:spPr>
      </p:pic>
      <p:pic>
        <p:nvPicPr>
          <p:cNvPr id="7" name="Picture 6" descr="A drawing of a face&#10;&#10;Description automatically generated">
            <a:extLst>
              <a:ext uri="{FF2B5EF4-FFF2-40B4-BE49-F238E27FC236}">
                <a16:creationId xmlns:a16="http://schemas.microsoft.com/office/drawing/2014/main" id="{E19710AF-328A-62DF-6422-017D22F02FA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26060" y="6172560"/>
            <a:ext cx="1719135" cy="548640"/>
          </a:xfrm>
          <a:prstGeom prst="rect">
            <a:avLst/>
          </a:prstGeom>
        </p:spPr>
      </p:pic>
      <p:pic>
        <p:nvPicPr>
          <p:cNvPr id="8" name="Picture 7" descr="A blue and white logo&#10;&#10;Description automatically generated">
            <a:extLst>
              <a:ext uri="{FF2B5EF4-FFF2-40B4-BE49-F238E27FC236}">
                <a16:creationId xmlns:a16="http://schemas.microsoft.com/office/drawing/2014/main" id="{7E185A09-0067-975E-98B4-A3B752535F36}"/>
              </a:ext>
            </a:extLst>
          </p:cNvPr>
          <p:cNvPicPr>
            <a:picLocks noChangeAspect="1"/>
          </p:cNvPicPr>
          <p:nvPr/>
        </p:nvPicPr>
        <p:blipFill>
          <a:blip r:embed="rId5">
            <a:extLst>
              <a:ext uri="{28A0092B-C50C-407E-A947-70E740481C1C}">
                <a14:useLocalDpi xmlns:a14="http://schemas.microsoft.com/office/drawing/2010/main" val="0"/>
              </a:ext>
            </a:extLst>
          </a:blip>
          <a:srcRect l="9066" t="18035" r="9770" b="19650"/>
          <a:stretch/>
        </p:blipFill>
        <p:spPr>
          <a:xfrm>
            <a:off x="5334983" y="6156999"/>
            <a:ext cx="2080768" cy="731520"/>
          </a:xfrm>
          <a:prstGeom prst="rect">
            <a:avLst/>
          </a:prstGeom>
        </p:spPr>
      </p:pic>
      <p:pic>
        <p:nvPicPr>
          <p:cNvPr id="9" name="Picture 8" descr="A black background with blue text&#10;&#10;Description automatically generated">
            <a:extLst>
              <a:ext uri="{FF2B5EF4-FFF2-40B4-BE49-F238E27FC236}">
                <a16:creationId xmlns:a16="http://schemas.microsoft.com/office/drawing/2014/main" id="{84BA8DB2-6BB7-F76E-5E6A-908A378D978A}"/>
              </a:ext>
            </a:extLst>
          </p:cNvPr>
          <p:cNvPicPr>
            <a:picLocks noChangeAspect="1"/>
          </p:cNvPicPr>
          <p:nvPr/>
        </p:nvPicPr>
        <p:blipFill>
          <a:blip r:embed="rId6">
            <a:extLst>
              <a:ext uri="{28A0092B-C50C-407E-A947-70E740481C1C}">
                <a14:useLocalDpi xmlns:a14="http://schemas.microsoft.com/office/drawing/2010/main" val="0"/>
              </a:ext>
            </a:extLst>
          </a:blip>
          <a:srcRect l="1743" t="9466" r="1814" b="12033"/>
          <a:stretch/>
        </p:blipFill>
        <p:spPr>
          <a:xfrm>
            <a:off x="7445090" y="6195450"/>
            <a:ext cx="2813388" cy="670450"/>
          </a:xfrm>
          <a:prstGeom prst="rect">
            <a:avLst/>
          </a:prstGeom>
        </p:spPr>
      </p:pic>
    </p:spTree>
    <p:extLst>
      <p:ext uri="{BB962C8B-B14F-4D97-AF65-F5344CB8AC3E}">
        <p14:creationId xmlns:p14="http://schemas.microsoft.com/office/powerpoint/2010/main" val="1417224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53017-4CA0-6619-3B0E-540273457979}"/>
              </a:ext>
            </a:extLst>
          </p:cNvPr>
          <p:cNvSpPr>
            <a:spLocks noGrp="1"/>
          </p:cNvSpPr>
          <p:nvPr>
            <p:ph type="title"/>
          </p:nvPr>
        </p:nvSpPr>
        <p:spPr>
          <a:xfrm>
            <a:off x="261150" y="524929"/>
            <a:ext cx="11092649" cy="1325563"/>
          </a:xfrm>
        </p:spPr>
        <p:txBody>
          <a:bodyPr>
            <a:normAutofit/>
          </a:bodyPr>
          <a:lstStyle/>
          <a:p>
            <a:r>
              <a:rPr lang="en-US" sz="4200" b="1">
                <a:latin typeface="Arial Narrow" panose="020B0606020202030204" pitchFamily="34" charset="0"/>
              </a:rPr>
              <a:t>NETWORK PLANNING vs. PROJECT PLANNING</a:t>
            </a:r>
          </a:p>
        </p:txBody>
      </p:sp>
      <p:sp>
        <p:nvSpPr>
          <p:cNvPr id="3" name="Content Placeholder 2">
            <a:extLst>
              <a:ext uri="{FF2B5EF4-FFF2-40B4-BE49-F238E27FC236}">
                <a16:creationId xmlns:a16="http://schemas.microsoft.com/office/drawing/2014/main" id="{F8816D9E-940C-ADBD-F3B8-4CB64FEF07ED}"/>
              </a:ext>
            </a:extLst>
          </p:cNvPr>
          <p:cNvSpPr>
            <a:spLocks noGrp="1"/>
          </p:cNvSpPr>
          <p:nvPr>
            <p:ph idx="1"/>
          </p:nvPr>
        </p:nvSpPr>
        <p:spPr/>
        <p:txBody>
          <a:bodyPr/>
          <a:lstStyle/>
          <a:p>
            <a:pPr marL="346075" lvl="2" indent="0">
              <a:lnSpc>
                <a:spcPct val="107000"/>
              </a:lnSpc>
              <a:spcBef>
                <a:spcPts val="600"/>
              </a:spcBef>
              <a:buNone/>
              <a:tabLst>
                <a:tab pos="1438275" algn="l"/>
              </a:tabLst>
            </a:pPr>
            <a:endParaRPr lang="en-US" sz="2200" kern="100">
              <a:cs typeface="Times New Roman" panose="02020603050405020304" pitchFamily="18" charset="0"/>
            </a:endParaRPr>
          </a:p>
          <a:p>
            <a:pPr marL="688975" lvl="2" indent="-342900">
              <a:lnSpc>
                <a:spcPct val="107000"/>
              </a:lnSpc>
              <a:spcBef>
                <a:spcPts val="600"/>
              </a:spcBef>
              <a:tabLst>
                <a:tab pos="1438275" algn="l"/>
              </a:tabLst>
            </a:pPr>
            <a:endParaRPr lang="en-US" sz="2400" kern="100">
              <a:cs typeface="Times New Roman" panose="02020603050405020304" pitchFamily="18" charset="0"/>
            </a:endParaRPr>
          </a:p>
          <a:p>
            <a:pPr marL="346075" marR="0" lvl="1" indent="-346075">
              <a:lnSpc>
                <a:spcPct val="107000"/>
              </a:lnSpc>
              <a:spcBef>
                <a:spcPts val="0"/>
              </a:spcBef>
              <a:spcAft>
                <a:spcPts val="0"/>
              </a:spcAft>
              <a:buNone/>
              <a:tabLst>
                <a:tab pos="346075" algn="l"/>
              </a:tabLst>
            </a:pPr>
            <a:endParaRPr lang="en-US" sz="2800" kern="100">
              <a:cs typeface="Times New Roman" panose="02020603050405020304" pitchFamily="18" charset="0"/>
            </a:endParaRPr>
          </a:p>
          <a:p>
            <a:pPr marL="0" lvl="1" indent="0">
              <a:lnSpc>
                <a:spcPct val="107000"/>
              </a:lnSpc>
              <a:spcBef>
                <a:spcPts val="0"/>
              </a:spcBef>
              <a:buNone/>
              <a:tabLst>
                <a:tab pos="1438275" algn="l"/>
              </a:tabLst>
            </a:pPr>
            <a:endParaRPr lang="en-US" kern="100">
              <a:cs typeface="Times New Roman" panose="02020603050405020304" pitchFamily="18" charset="0"/>
            </a:endParaRPr>
          </a:p>
          <a:p>
            <a:endParaRPr lang="en-US"/>
          </a:p>
        </p:txBody>
      </p:sp>
      <p:pic>
        <p:nvPicPr>
          <p:cNvPr id="4" name="Picture 3" descr="A traffic light on a city street&#10;&#10;Description automatically generated">
            <a:extLst>
              <a:ext uri="{FF2B5EF4-FFF2-40B4-BE49-F238E27FC236}">
                <a16:creationId xmlns:a16="http://schemas.microsoft.com/office/drawing/2014/main" id="{9EE77E8B-D8B2-12F6-5B3B-40BF826D93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56" r="16818"/>
          <a:stretch/>
        </p:blipFill>
        <p:spPr>
          <a:xfrm>
            <a:off x="6024742" y="1690687"/>
            <a:ext cx="4976812" cy="4802187"/>
          </a:xfrm>
          <a:prstGeom prst="rect">
            <a:avLst/>
          </a:prstGeom>
        </p:spPr>
      </p:pic>
      <p:pic>
        <p:nvPicPr>
          <p:cNvPr id="6" name="Picture 5">
            <a:extLst>
              <a:ext uri="{FF2B5EF4-FFF2-40B4-BE49-F238E27FC236}">
                <a16:creationId xmlns:a16="http://schemas.microsoft.com/office/drawing/2014/main" id="{5A4FA8D1-12A4-3890-6BCE-7446DAF4FC90}"/>
              </a:ext>
            </a:extLst>
          </p:cNvPr>
          <p:cNvPicPr>
            <a:picLocks noChangeAspect="1"/>
          </p:cNvPicPr>
          <p:nvPr/>
        </p:nvPicPr>
        <p:blipFill>
          <a:blip r:embed="rId4"/>
          <a:stretch>
            <a:fillRect/>
          </a:stretch>
        </p:blipFill>
        <p:spPr>
          <a:xfrm>
            <a:off x="454909" y="1690688"/>
            <a:ext cx="5217587" cy="4802186"/>
          </a:xfrm>
          <a:prstGeom prst="rect">
            <a:avLst/>
          </a:prstGeom>
        </p:spPr>
      </p:pic>
      <p:sp>
        <p:nvSpPr>
          <p:cNvPr id="7" name="Multiplication Sign 6">
            <a:extLst>
              <a:ext uri="{FF2B5EF4-FFF2-40B4-BE49-F238E27FC236}">
                <a16:creationId xmlns:a16="http://schemas.microsoft.com/office/drawing/2014/main" id="{C709E21F-07A7-7153-F9BF-E72665C190AF}"/>
              </a:ext>
            </a:extLst>
          </p:cNvPr>
          <p:cNvSpPr/>
          <p:nvPr/>
        </p:nvSpPr>
        <p:spPr>
          <a:xfrm>
            <a:off x="1806402" y="2501740"/>
            <a:ext cx="2514600" cy="2766060"/>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5D2588A-C7F2-97F5-D275-5075D0D824EA}"/>
              </a:ext>
            </a:extLst>
          </p:cNvPr>
          <p:cNvSpPr/>
          <p:nvPr/>
        </p:nvSpPr>
        <p:spPr>
          <a:xfrm>
            <a:off x="5882226" y="1825624"/>
            <a:ext cx="4976812" cy="4802185"/>
          </a:xfrm>
          <a:prstGeom prst="ellipse">
            <a:avLst/>
          </a:prstGeom>
          <a:noFill/>
          <a:ln w="952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drawing of a face&#10;&#10;Description automatically generated">
            <a:extLst>
              <a:ext uri="{FF2B5EF4-FFF2-40B4-BE49-F238E27FC236}">
                <a16:creationId xmlns:a16="http://schemas.microsoft.com/office/drawing/2014/main" id="{FC13EAC2-3AE4-DAA7-B069-BD766A049094}"/>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26060" y="6172560"/>
            <a:ext cx="1719135" cy="548640"/>
          </a:xfrm>
          <a:prstGeom prst="rect">
            <a:avLst/>
          </a:prstGeom>
        </p:spPr>
      </p:pic>
      <p:pic>
        <p:nvPicPr>
          <p:cNvPr id="12" name="Picture 11" descr="A blue and white logo&#10;&#10;Description automatically generated">
            <a:extLst>
              <a:ext uri="{FF2B5EF4-FFF2-40B4-BE49-F238E27FC236}">
                <a16:creationId xmlns:a16="http://schemas.microsoft.com/office/drawing/2014/main" id="{2BD1C6E6-B63A-477A-EDC2-B2BDEF882456}"/>
              </a:ext>
            </a:extLst>
          </p:cNvPr>
          <p:cNvPicPr>
            <a:picLocks noChangeAspect="1"/>
          </p:cNvPicPr>
          <p:nvPr/>
        </p:nvPicPr>
        <p:blipFill>
          <a:blip r:embed="rId6">
            <a:extLst>
              <a:ext uri="{28A0092B-C50C-407E-A947-70E740481C1C}">
                <a14:useLocalDpi xmlns:a14="http://schemas.microsoft.com/office/drawing/2010/main" val="0"/>
              </a:ext>
            </a:extLst>
          </a:blip>
          <a:srcRect l="9066" t="18035" r="9770" b="19650"/>
          <a:stretch/>
        </p:blipFill>
        <p:spPr>
          <a:xfrm>
            <a:off x="5334983" y="6156999"/>
            <a:ext cx="2080768" cy="731520"/>
          </a:xfrm>
          <a:prstGeom prst="rect">
            <a:avLst/>
          </a:prstGeom>
        </p:spPr>
      </p:pic>
      <p:pic>
        <p:nvPicPr>
          <p:cNvPr id="13" name="Picture 12" descr="A black background with blue text&#10;&#10;Description automatically generated">
            <a:extLst>
              <a:ext uri="{FF2B5EF4-FFF2-40B4-BE49-F238E27FC236}">
                <a16:creationId xmlns:a16="http://schemas.microsoft.com/office/drawing/2014/main" id="{3FE646A7-4DAE-400C-D07B-89823937ACB7}"/>
              </a:ext>
            </a:extLst>
          </p:cNvPr>
          <p:cNvPicPr>
            <a:picLocks noChangeAspect="1"/>
          </p:cNvPicPr>
          <p:nvPr/>
        </p:nvPicPr>
        <p:blipFill>
          <a:blip r:embed="rId7">
            <a:extLst>
              <a:ext uri="{28A0092B-C50C-407E-A947-70E740481C1C}">
                <a14:useLocalDpi xmlns:a14="http://schemas.microsoft.com/office/drawing/2010/main" val="0"/>
              </a:ext>
            </a:extLst>
          </a:blip>
          <a:srcRect l="1743" t="9466" r="1814" b="12033"/>
          <a:stretch/>
        </p:blipFill>
        <p:spPr>
          <a:xfrm>
            <a:off x="7445090" y="6195450"/>
            <a:ext cx="2813388" cy="670450"/>
          </a:xfrm>
          <a:prstGeom prst="rect">
            <a:avLst/>
          </a:prstGeom>
        </p:spPr>
      </p:pic>
      <p:sp>
        <p:nvSpPr>
          <p:cNvPr id="5" name="Isosceles Triangle 4">
            <a:extLst>
              <a:ext uri="{FF2B5EF4-FFF2-40B4-BE49-F238E27FC236}">
                <a16:creationId xmlns:a16="http://schemas.microsoft.com/office/drawing/2014/main" id="{45C11EEF-5419-16F8-E0D4-172F2C16B82F}"/>
              </a:ext>
            </a:extLst>
          </p:cNvPr>
          <p:cNvSpPr/>
          <p:nvPr/>
        </p:nvSpPr>
        <p:spPr>
          <a:xfrm rot="5400000">
            <a:off x="162460" y="5526942"/>
            <a:ext cx="1325563" cy="1316235"/>
          </a:xfrm>
          <a:prstGeom prst="triangle">
            <a:avLst/>
          </a:prstGeom>
          <a:solidFill>
            <a:srgbClr val="FA91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E8CE1A0C-A542-CCBD-16D9-FA3633C8B5B8}"/>
              </a:ext>
            </a:extLst>
          </p:cNvPr>
          <p:cNvSpPr/>
          <p:nvPr/>
        </p:nvSpPr>
        <p:spPr>
          <a:xfrm rot="5400000">
            <a:off x="883820" y="5526942"/>
            <a:ext cx="1325563" cy="1316235"/>
          </a:xfrm>
          <a:prstGeom prst="triangl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37D9E20B-9263-B2A3-8A2F-AC1E46A87E71}"/>
              </a:ext>
            </a:extLst>
          </p:cNvPr>
          <p:cNvSpPr/>
          <p:nvPr/>
        </p:nvSpPr>
        <p:spPr>
          <a:xfrm rot="5400000">
            <a:off x="1534060" y="5526942"/>
            <a:ext cx="1325563" cy="1316235"/>
          </a:xfrm>
          <a:prstGeom prst="triangl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900DE6E-DF2C-7A19-C7B5-134C342133EE}"/>
              </a:ext>
            </a:extLst>
          </p:cNvPr>
          <p:cNvSpPr txBox="1"/>
          <p:nvPr/>
        </p:nvSpPr>
        <p:spPr>
          <a:xfrm>
            <a:off x="1500707" y="5994082"/>
            <a:ext cx="1323772" cy="369332"/>
          </a:xfrm>
          <a:prstGeom prst="rect">
            <a:avLst/>
          </a:prstGeom>
          <a:noFill/>
        </p:spPr>
        <p:txBody>
          <a:bodyPr wrap="square" rtlCol="0">
            <a:spAutoFit/>
          </a:bodyPr>
          <a:lstStyle/>
          <a:p>
            <a:r>
              <a:rPr lang="en-US" dirty="0">
                <a:solidFill>
                  <a:schemeClr val="bg1"/>
                </a:solidFill>
                <a:latin typeface="Arial Black" panose="020B0A04020102020204" pitchFamily="34" charset="0"/>
              </a:rPr>
              <a:t>PLAN</a:t>
            </a:r>
          </a:p>
        </p:txBody>
      </p:sp>
    </p:spTree>
    <p:extLst>
      <p:ext uri="{BB962C8B-B14F-4D97-AF65-F5344CB8AC3E}">
        <p14:creationId xmlns:p14="http://schemas.microsoft.com/office/powerpoint/2010/main" val="16992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0240E-BF33-2CE2-4DDB-872A437EEC37}"/>
              </a:ext>
            </a:extLst>
          </p:cNvPr>
          <p:cNvSpPr>
            <a:spLocks noGrp="1"/>
          </p:cNvSpPr>
          <p:nvPr>
            <p:ph type="title"/>
          </p:nvPr>
        </p:nvSpPr>
        <p:spPr/>
        <p:txBody>
          <a:bodyPr/>
          <a:lstStyle/>
          <a:p>
            <a:r>
              <a:rPr lang="en-US" dirty="0"/>
              <a:t>NETWORK COMMUNICATIONS – Internal  </a:t>
            </a:r>
            <a:r>
              <a:rPr lang="en-US" dirty="0">
                <a:solidFill>
                  <a:srgbClr val="FF0000"/>
                </a:solidFill>
              </a:rPr>
              <a:t>???</a:t>
            </a:r>
          </a:p>
        </p:txBody>
      </p:sp>
      <p:pic>
        <p:nvPicPr>
          <p:cNvPr id="5" name="Picture 4">
            <a:extLst>
              <a:ext uri="{FF2B5EF4-FFF2-40B4-BE49-F238E27FC236}">
                <a16:creationId xmlns:a16="http://schemas.microsoft.com/office/drawing/2014/main" id="{2F5A6E97-10CF-4A77-3C1C-F0CAF48EC86B}"/>
              </a:ext>
            </a:extLst>
          </p:cNvPr>
          <p:cNvPicPr>
            <a:picLocks noChangeAspect="1"/>
          </p:cNvPicPr>
          <p:nvPr/>
        </p:nvPicPr>
        <p:blipFill>
          <a:blip r:embed="rId3"/>
          <a:stretch>
            <a:fillRect/>
          </a:stretch>
        </p:blipFill>
        <p:spPr>
          <a:xfrm>
            <a:off x="242977" y="2295031"/>
            <a:ext cx="5916689" cy="4562969"/>
          </a:xfrm>
          <a:prstGeom prst="rect">
            <a:avLst/>
          </a:prstGeom>
        </p:spPr>
      </p:pic>
      <p:sp>
        <p:nvSpPr>
          <p:cNvPr id="8" name="TextBox 7">
            <a:extLst>
              <a:ext uri="{FF2B5EF4-FFF2-40B4-BE49-F238E27FC236}">
                <a16:creationId xmlns:a16="http://schemas.microsoft.com/office/drawing/2014/main" id="{1118C212-CD6C-0EFB-99F7-CDB672F4D4F8}"/>
              </a:ext>
            </a:extLst>
          </p:cNvPr>
          <p:cNvSpPr txBox="1"/>
          <p:nvPr/>
        </p:nvSpPr>
        <p:spPr>
          <a:xfrm>
            <a:off x="318392" y="1632061"/>
            <a:ext cx="5469665" cy="523220"/>
          </a:xfrm>
          <a:prstGeom prst="rect">
            <a:avLst/>
          </a:prstGeom>
          <a:noFill/>
        </p:spPr>
        <p:txBody>
          <a:bodyPr wrap="square">
            <a:spAutoFit/>
          </a:bodyPr>
          <a:lstStyle/>
          <a:p>
            <a:r>
              <a:rPr lang="en-US" sz="2800" b="1" kern="100" dirty="0">
                <a:latin typeface="Arial Narrow" panose="020B0606020202030204" pitchFamily="34" charset="0"/>
                <a:cs typeface="Times New Roman" panose="02020603050405020304" pitchFamily="18" charset="0"/>
              </a:rPr>
              <a:t>Daily Briefings &amp; Program Schedule</a:t>
            </a:r>
            <a:endParaRPr lang="en-US" sz="2800" b="1" dirty="0">
              <a:latin typeface="Arial Narrow" panose="020B0606020202030204" pitchFamily="34" charset="0"/>
            </a:endParaRPr>
          </a:p>
        </p:txBody>
      </p:sp>
      <p:pic>
        <p:nvPicPr>
          <p:cNvPr id="4" name="Picture 3" descr="A screenshot of a computer program&#10;&#10;Description automatically generated">
            <a:extLst>
              <a:ext uri="{FF2B5EF4-FFF2-40B4-BE49-F238E27FC236}">
                <a16:creationId xmlns:a16="http://schemas.microsoft.com/office/drawing/2014/main" id="{D70EE27C-F813-EF44-DF0C-4B816FCC3D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1414" y="1825271"/>
            <a:ext cx="5901647" cy="4271832"/>
          </a:xfrm>
          <a:prstGeom prst="rect">
            <a:avLst/>
          </a:prstGeom>
        </p:spPr>
      </p:pic>
      <p:pic>
        <p:nvPicPr>
          <p:cNvPr id="6" name="Picture 5" descr="A blue and white logo&#10;&#10;Description automatically generated">
            <a:extLst>
              <a:ext uri="{FF2B5EF4-FFF2-40B4-BE49-F238E27FC236}">
                <a16:creationId xmlns:a16="http://schemas.microsoft.com/office/drawing/2014/main" id="{E239BE60-525B-5B43-EEC5-7EE0FF0381CF}"/>
              </a:ext>
            </a:extLst>
          </p:cNvPr>
          <p:cNvPicPr>
            <a:picLocks noChangeAspect="1"/>
          </p:cNvPicPr>
          <p:nvPr/>
        </p:nvPicPr>
        <p:blipFill>
          <a:blip r:embed="rId5">
            <a:extLst>
              <a:ext uri="{28A0092B-C50C-407E-A947-70E740481C1C}">
                <a14:useLocalDpi xmlns:a14="http://schemas.microsoft.com/office/drawing/2010/main" val="0"/>
              </a:ext>
            </a:extLst>
          </a:blip>
          <a:srcRect l="9066" t="18035" r="9770" b="19650"/>
          <a:stretch/>
        </p:blipFill>
        <p:spPr>
          <a:xfrm>
            <a:off x="5334983" y="6156999"/>
            <a:ext cx="2080768" cy="731520"/>
          </a:xfrm>
          <a:prstGeom prst="rect">
            <a:avLst/>
          </a:prstGeom>
        </p:spPr>
      </p:pic>
      <p:sp>
        <p:nvSpPr>
          <p:cNvPr id="3" name="Isosceles Triangle 2">
            <a:extLst>
              <a:ext uri="{FF2B5EF4-FFF2-40B4-BE49-F238E27FC236}">
                <a16:creationId xmlns:a16="http://schemas.microsoft.com/office/drawing/2014/main" id="{59146B54-74CC-506B-BB5E-0D6BEBA18EE6}"/>
              </a:ext>
            </a:extLst>
          </p:cNvPr>
          <p:cNvSpPr/>
          <p:nvPr/>
        </p:nvSpPr>
        <p:spPr>
          <a:xfrm rot="5400000">
            <a:off x="162460" y="5526942"/>
            <a:ext cx="1325563" cy="1316235"/>
          </a:xfrm>
          <a:prstGeom prst="triangle">
            <a:avLst/>
          </a:prstGeom>
          <a:solidFill>
            <a:srgbClr val="FA91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D3A740D8-072D-A902-501F-3AC49ACF8AC7}"/>
              </a:ext>
            </a:extLst>
          </p:cNvPr>
          <p:cNvSpPr/>
          <p:nvPr/>
        </p:nvSpPr>
        <p:spPr>
          <a:xfrm rot="5400000">
            <a:off x="883820" y="5526942"/>
            <a:ext cx="1325563" cy="1316235"/>
          </a:xfrm>
          <a:prstGeom prst="triangl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2590B4FB-0816-0A1B-AA51-504C41CE8467}"/>
              </a:ext>
            </a:extLst>
          </p:cNvPr>
          <p:cNvSpPr/>
          <p:nvPr/>
        </p:nvSpPr>
        <p:spPr>
          <a:xfrm rot="5400000">
            <a:off x="1534060" y="5526942"/>
            <a:ext cx="1325563" cy="1316235"/>
          </a:xfrm>
          <a:prstGeom prst="triangl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93904EC2-ABF2-9E8B-15D1-E69D596BE3A8}"/>
              </a:ext>
            </a:extLst>
          </p:cNvPr>
          <p:cNvSpPr/>
          <p:nvPr/>
        </p:nvSpPr>
        <p:spPr>
          <a:xfrm rot="5400000">
            <a:off x="2204620" y="5547262"/>
            <a:ext cx="1325563" cy="1316235"/>
          </a:xfrm>
          <a:prstGeom prs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7480A53-BFF8-98C7-E2C4-2E35AA40C8EA}"/>
              </a:ext>
            </a:extLst>
          </p:cNvPr>
          <p:cNvSpPr txBox="1"/>
          <p:nvPr/>
        </p:nvSpPr>
        <p:spPr>
          <a:xfrm>
            <a:off x="2120467" y="6024562"/>
            <a:ext cx="1323772" cy="369332"/>
          </a:xfrm>
          <a:prstGeom prst="rect">
            <a:avLst/>
          </a:prstGeom>
          <a:noFill/>
        </p:spPr>
        <p:txBody>
          <a:bodyPr wrap="square" rtlCol="0">
            <a:spAutoFit/>
          </a:bodyPr>
          <a:lstStyle/>
          <a:p>
            <a:r>
              <a:rPr lang="en-US" dirty="0">
                <a:solidFill>
                  <a:schemeClr val="bg1"/>
                </a:solidFill>
                <a:latin typeface="Arial Black" panose="020B0A04020102020204" pitchFamily="34" charset="0"/>
              </a:rPr>
              <a:t>MANAGE</a:t>
            </a:r>
          </a:p>
        </p:txBody>
      </p:sp>
    </p:spTree>
    <p:extLst>
      <p:ext uri="{BB962C8B-B14F-4D97-AF65-F5344CB8AC3E}">
        <p14:creationId xmlns:p14="http://schemas.microsoft.com/office/powerpoint/2010/main" val="21066955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0240E-BF33-2CE2-4DDB-872A437EEC37}"/>
              </a:ext>
            </a:extLst>
          </p:cNvPr>
          <p:cNvSpPr>
            <a:spLocks noGrp="1"/>
          </p:cNvSpPr>
          <p:nvPr>
            <p:ph type="title"/>
          </p:nvPr>
        </p:nvSpPr>
        <p:spPr/>
        <p:txBody>
          <a:bodyPr/>
          <a:lstStyle/>
          <a:p>
            <a:r>
              <a:rPr lang="en-US" dirty="0"/>
              <a:t>NETWORK COMMUNICATIONS – Public  </a:t>
            </a:r>
            <a:r>
              <a:rPr lang="en-US" dirty="0">
                <a:solidFill>
                  <a:srgbClr val="FF0000"/>
                </a:solidFill>
              </a:rPr>
              <a:t>???</a:t>
            </a:r>
          </a:p>
        </p:txBody>
      </p:sp>
      <p:sp>
        <p:nvSpPr>
          <p:cNvPr id="8" name="TextBox 7">
            <a:extLst>
              <a:ext uri="{FF2B5EF4-FFF2-40B4-BE49-F238E27FC236}">
                <a16:creationId xmlns:a16="http://schemas.microsoft.com/office/drawing/2014/main" id="{1118C212-CD6C-0EFB-99F7-CDB672F4D4F8}"/>
              </a:ext>
            </a:extLst>
          </p:cNvPr>
          <p:cNvSpPr txBox="1"/>
          <p:nvPr/>
        </p:nvSpPr>
        <p:spPr>
          <a:xfrm>
            <a:off x="318392" y="1632061"/>
            <a:ext cx="3574877" cy="523220"/>
          </a:xfrm>
          <a:prstGeom prst="rect">
            <a:avLst/>
          </a:prstGeom>
          <a:noFill/>
        </p:spPr>
        <p:txBody>
          <a:bodyPr wrap="square">
            <a:spAutoFit/>
          </a:bodyPr>
          <a:lstStyle/>
          <a:p>
            <a:r>
              <a:rPr lang="en-US" sz="2800" b="1" kern="100" dirty="0">
                <a:latin typeface="Arial Narrow" panose="020B0606020202030204" pitchFamily="34" charset="0"/>
                <a:cs typeface="Times New Roman" panose="02020603050405020304" pitchFamily="18" charset="0"/>
              </a:rPr>
              <a:t>PSU Interactive Map</a:t>
            </a:r>
            <a:endParaRPr lang="en-US" sz="2800" b="1" dirty="0">
              <a:latin typeface="Arial Narrow" panose="020B0606020202030204" pitchFamily="34" charset="0"/>
            </a:endParaRPr>
          </a:p>
        </p:txBody>
      </p:sp>
      <p:pic>
        <p:nvPicPr>
          <p:cNvPr id="9" name="Picture 8" descr="A screenshot of a computer screen&#10;&#10;Description automatically generated">
            <a:extLst>
              <a:ext uri="{FF2B5EF4-FFF2-40B4-BE49-F238E27FC236}">
                <a16:creationId xmlns:a16="http://schemas.microsoft.com/office/drawing/2014/main" id="{5BF93FA3-6C6B-F406-5271-889672747E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08" y="2201291"/>
            <a:ext cx="7040483" cy="4131780"/>
          </a:xfrm>
          <a:prstGeom prst="rect">
            <a:avLst/>
          </a:prstGeom>
        </p:spPr>
      </p:pic>
      <p:pic>
        <p:nvPicPr>
          <p:cNvPr id="11" name="Picture 10" descr="A map of a city&#10;&#10;Description automatically generated">
            <a:extLst>
              <a:ext uri="{FF2B5EF4-FFF2-40B4-BE49-F238E27FC236}">
                <a16:creationId xmlns:a16="http://schemas.microsoft.com/office/drawing/2014/main" id="{41E963F7-C665-D8C0-8F42-B2527ED831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6533" y="1731355"/>
            <a:ext cx="5631559" cy="2743200"/>
          </a:xfrm>
          <a:prstGeom prst="rect">
            <a:avLst/>
          </a:prstGeom>
          <a:ln w="28575">
            <a:solidFill>
              <a:srgbClr val="FA9106"/>
            </a:solidFill>
          </a:ln>
        </p:spPr>
      </p:pic>
      <p:cxnSp>
        <p:nvCxnSpPr>
          <p:cNvPr id="15" name="Straight Arrow Connector 14">
            <a:extLst>
              <a:ext uri="{FF2B5EF4-FFF2-40B4-BE49-F238E27FC236}">
                <a16:creationId xmlns:a16="http://schemas.microsoft.com/office/drawing/2014/main" id="{C67D1CEB-21D6-CE63-7A1B-88888F25918B}"/>
              </a:ext>
            </a:extLst>
          </p:cNvPr>
          <p:cNvCxnSpPr/>
          <p:nvPr/>
        </p:nvCxnSpPr>
        <p:spPr>
          <a:xfrm flipV="1">
            <a:off x="593889" y="1893671"/>
            <a:ext cx="5862644" cy="2650049"/>
          </a:xfrm>
          <a:prstGeom prst="straightConnector1">
            <a:avLst/>
          </a:prstGeom>
          <a:ln w="38100">
            <a:solidFill>
              <a:srgbClr val="FA9106"/>
            </a:solidFill>
            <a:tailEnd type="triangle"/>
          </a:ln>
        </p:spPr>
        <p:style>
          <a:lnRef idx="2">
            <a:schemeClr val="accent1"/>
          </a:lnRef>
          <a:fillRef idx="0">
            <a:schemeClr val="accent1"/>
          </a:fillRef>
          <a:effectRef idx="1">
            <a:schemeClr val="accent1"/>
          </a:effectRef>
          <a:fontRef idx="minor">
            <a:schemeClr val="tx1"/>
          </a:fontRef>
        </p:style>
      </p:cxnSp>
      <p:pic>
        <p:nvPicPr>
          <p:cNvPr id="17" name="Picture 16" descr="A blue and white logo&#10;&#10;Description automatically generated">
            <a:extLst>
              <a:ext uri="{FF2B5EF4-FFF2-40B4-BE49-F238E27FC236}">
                <a16:creationId xmlns:a16="http://schemas.microsoft.com/office/drawing/2014/main" id="{1F2010C4-9CAB-14E5-8346-6D2E8A65F388}"/>
              </a:ext>
            </a:extLst>
          </p:cNvPr>
          <p:cNvPicPr>
            <a:picLocks noChangeAspect="1"/>
          </p:cNvPicPr>
          <p:nvPr/>
        </p:nvPicPr>
        <p:blipFill>
          <a:blip r:embed="rId5">
            <a:extLst>
              <a:ext uri="{28A0092B-C50C-407E-A947-70E740481C1C}">
                <a14:useLocalDpi xmlns:a14="http://schemas.microsoft.com/office/drawing/2010/main" val="0"/>
              </a:ext>
            </a:extLst>
          </a:blip>
          <a:srcRect l="9066" t="18035" r="9770" b="19650"/>
          <a:stretch/>
        </p:blipFill>
        <p:spPr>
          <a:xfrm>
            <a:off x="5334983" y="6156999"/>
            <a:ext cx="2080768" cy="731520"/>
          </a:xfrm>
          <a:prstGeom prst="rect">
            <a:avLst/>
          </a:prstGeom>
        </p:spPr>
      </p:pic>
      <p:sp>
        <p:nvSpPr>
          <p:cNvPr id="3" name="Isosceles Triangle 2">
            <a:extLst>
              <a:ext uri="{FF2B5EF4-FFF2-40B4-BE49-F238E27FC236}">
                <a16:creationId xmlns:a16="http://schemas.microsoft.com/office/drawing/2014/main" id="{A6F6552E-71C8-B7D6-8904-FC4CD3E2318D}"/>
              </a:ext>
            </a:extLst>
          </p:cNvPr>
          <p:cNvSpPr/>
          <p:nvPr/>
        </p:nvSpPr>
        <p:spPr>
          <a:xfrm rot="5400000">
            <a:off x="162460" y="5526942"/>
            <a:ext cx="1325563" cy="1316235"/>
          </a:xfrm>
          <a:prstGeom prst="triangle">
            <a:avLst/>
          </a:prstGeom>
          <a:solidFill>
            <a:srgbClr val="FA91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4308BE23-D792-D47D-D2DE-B09105D07D13}"/>
              </a:ext>
            </a:extLst>
          </p:cNvPr>
          <p:cNvSpPr/>
          <p:nvPr/>
        </p:nvSpPr>
        <p:spPr>
          <a:xfrm rot="5400000">
            <a:off x="883820" y="5526942"/>
            <a:ext cx="1325563" cy="1316235"/>
          </a:xfrm>
          <a:prstGeom prst="triangl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id="{71548CC2-1D3D-C145-3737-537D91559897}"/>
              </a:ext>
            </a:extLst>
          </p:cNvPr>
          <p:cNvSpPr/>
          <p:nvPr/>
        </p:nvSpPr>
        <p:spPr>
          <a:xfrm rot="5400000">
            <a:off x="1534060" y="5526942"/>
            <a:ext cx="1325563" cy="1316235"/>
          </a:xfrm>
          <a:prstGeom prst="triangl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a:extLst>
              <a:ext uri="{FF2B5EF4-FFF2-40B4-BE49-F238E27FC236}">
                <a16:creationId xmlns:a16="http://schemas.microsoft.com/office/drawing/2014/main" id="{C9CFA085-5626-E8A6-1C27-32581A76104B}"/>
              </a:ext>
            </a:extLst>
          </p:cNvPr>
          <p:cNvSpPr/>
          <p:nvPr/>
        </p:nvSpPr>
        <p:spPr>
          <a:xfrm rot="5400000">
            <a:off x="2204620" y="5547262"/>
            <a:ext cx="1325563" cy="1316235"/>
          </a:xfrm>
          <a:prstGeom prs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5505136-9830-896B-1669-F152C52261E4}"/>
              </a:ext>
            </a:extLst>
          </p:cNvPr>
          <p:cNvSpPr txBox="1"/>
          <p:nvPr/>
        </p:nvSpPr>
        <p:spPr>
          <a:xfrm>
            <a:off x="2120467" y="6024562"/>
            <a:ext cx="1323772" cy="369332"/>
          </a:xfrm>
          <a:prstGeom prst="rect">
            <a:avLst/>
          </a:prstGeom>
          <a:noFill/>
        </p:spPr>
        <p:txBody>
          <a:bodyPr wrap="square" rtlCol="0">
            <a:spAutoFit/>
          </a:bodyPr>
          <a:lstStyle/>
          <a:p>
            <a:r>
              <a:rPr lang="en-US" dirty="0">
                <a:solidFill>
                  <a:schemeClr val="bg1"/>
                </a:solidFill>
                <a:latin typeface="Arial Black" panose="020B0A04020102020204" pitchFamily="34" charset="0"/>
              </a:rPr>
              <a:t>MANAGE</a:t>
            </a:r>
          </a:p>
        </p:txBody>
      </p:sp>
    </p:spTree>
    <p:extLst>
      <p:ext uri="{BB962C8B-B14F-4D97-AF65-F5344CB8AC3E}">
        <p14:creationId xmlns:p14="http://schemas.microsoft.com/office/powerpoint/2010/main" val="3588018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89E24-32F1-2702-1FAB-A198314DCD59}"/>
              </a:ext>
            </a:extLst>
          </p:cNvPr>
          <p:cNvSpPr>
            <a:spLocks noGrp="1"/>
          </p:cNvSpPr>
          <p:nvPr>
            <p:ph type="title"/>
          </p:nvPr>
        </p:nvSpPr>
        <p:spPr/>
        <p:txBody>
          <a:bodyPr/>
          <a:lstStyle/>
          <a:p>
            <a:r>
              <a:rPr lang="en-US"/>
              <a:t>PROACTIVE MAINTENANCE</a:t>
            </a:r>
          </a:p>
        </p:txBody>
      </p:sp>
      <p:sp>
        <p:nvSpPr>
          <p:cNvPr id="4" name="TextBox 3">
            <a:extLst>
              <a:ext uri="{FF2B5EF4-FFF2-40B4-BE49-F238E27FC236}">
                <a16:creationId xmlns:a16="http://schemas.microsoft.com/office/drawing/2014/main" id="{684F9AE3-8DBF-10E8-CA99-9B9718EE1916}"/>
              </a:ext>
            </a:extLst>
          </p:cNvPr>
          <p:cNvSpPr txBox="1"/>
          <p:nvPr/>
        </p:nvSpPr>
        <p:spPr>
          <a:xfrm>
            <a:off x="318393" y="1632061"/>
            <a:ext cx="1406712" cy="954107"/>
          </a:xfrm>
          <a:prstGeom prst="rect">
            <a:avLst/>
          </a:prstGeom>
          <a:noFill/>
        </p:spPr>
        <p:txBody>
          <a:bodyPr wrap="square">
            <a:spAutoFit/>
          </a:bodyPr>
          <a:lstStyle/>
          <a:p>
            <a:r>
              <a:rPr lang="en-US" sz="2800" b="1" kern="100" dirty="0">
                <a:latin typeface="Arial Narrow" panose="020B0606020202030204" pitchFamily="34" charset="0"/>
                <a:cs typeface="Times New Roman" panose="02020603050405020304" pitchFamily="18" charset="0"/>
              </a:rPr>
              <a:t>Does it Work?</a:t>
            </a:r>
            <a:endParaRPr lang="en-US" sz="2800" b="1" dirty="0">
              <a:latin typeface="Arial Narrow" panose="020B0606020202030204" pitchFamily="34" charset="0"/>
            </a:endParaRPr>
          </a:p>
        </p:txBody>
      </p:sp>
      <p:pic>
        <p:nvPicPr>
          <p:cNvPr id="5" name="Picture 4">
            <a:extLst>
              <a:ext uri="{FF2B5EF4-FFF2-40B4-BE49-F238E27FC236}">
                <a16:creationId xmlns:a16="http://schemas.microsoft.com/office/drawing/2014/main" id="{19B20F9A-3B68-E478-64CD-6CECC12996D4}"/>
              </a:ext>
            </a:extLst>
          </p:cNvPr>
          <p:cNvPicPr>
            <a:picLocks noChangeAspect="1"/>
          </p:cNvPicPr>
          <p:nvPr/>
        </p:nvPicPr>
        <p:blipFill rotWithShape="1">
          <a:blip r:embed="rId3">
            <a:extLst>
              <a:ext uri="{28A0092B-C50C-407E-A947-70E740481C1C}">
                <a14:useLocalDpi xmlns:a14="http://schemas.microsoft.com/office/drawing/2010/main" val="0"/>
              </a:ext>
            </a:extLst>
          </a:blip>
          <a:srcRect b="3963"/>
          <a:stretch/>
        </p:blipFill>
        <p:spPr>
          <a:xfrm>
            <a:off x="1480526" y="1806487"/>
            <a:ext cx="7239000" cy="4655664"/>
          </a:xfrm>
          <a:prstGeom prst="rect">
            <a:avLst/>
          </a:prstGeom>
        </p:spPr>
      </p:pic>
      <p:sp>
        <p:nvSpPr>
          <p:cNvPr id="6" name="TextBox 5">
            <a:extLst>
              <a:ext uri="{FF2B5EF4-FFF2-40B4-BE49-F238E27FC236}">
                <a16:creationId xmlns:a16="http://schemas.microsoft.com/office/drawing/2014/main" id="{34A80946-BFA6-11CF-B2CF-492857DA1E5B}"/>
              </a:ext>
            </a:extLst>
          </p:cNvPr>
          <p:cNvSpPr txBox="1"/>
          <p:nvPr/>
        </p:nvSpPr>
        <p:spPr>
          <a:xfrm>
            <a:off x="2813922" y="2426355"/>
            <a:ext cx="1574801" cy="461665"/>
          </a:xfrm>
          <a:prstGeom prst="rect">
            <a:avLst/>
          </a:prstGeom>
          <a:noFill/>
        </p:spPr>
        <p:txBody>
          <a:bodyPr wrap="square" rtlCol="0">
            <a:spAutoFit/>
          </a:bodyPr>
          <a:lstStyle/>
          <a:p>
            <a:r>
              <a:rPr lang="en-US" sz="2400">
                <a:solidFill>
                  <a:schemeClr val="bg1"/>
                </a:solidFill>
                <a:latin typeface="Arial Black" panose="020B0A04020102020204" pitchFamily="34" charset="0"/>
              </a:rPr>
              <a:t>2019</a:t>
            </a:r>
          </a:p>
        </p:txBody>
      </p:sp>
      <p:grpSp>
        <p:nvGrpSpPr>
          <p:cNvPr id="7" name="Group 6">
            <a:extLst>
              <a:ext uri="{FF2B5EF4-FFF2-40B4-BE49-F238E27FC236}">
                <a16:creationId xmlns:a16="http://schemas.microsoft.com/office/drawing/2014/main" id="{AC4ACE06-2EAB-933F-D020-6DFE228EE702}"/>
              </a:ext>
            </a:extLst>
          </p:cNvPr>
          <p:cNvGrpSpPr/>
          <p:nvPr/>
        </p:nvGrpSpPr>
        <p:grpSpPr>
          <a:xfrm>
            <a:off x="6829571" y="1676639"/>
            <a:ext cx="3047023" cy="4655665"/>
            <a:chOff x="4281736" y="954290"/>
            <a:chExt cx="2285267" cy="3491749"/>
          </a:xfrm>
        </p:grpSpPr>
        <p:pic>
          <p:nvPicPr>
            <p:cNvPr id="8" name="Picture 7" descr="A map of a road with green lines&#10;&#10;Description automatically generated">
              <a:extLst>
                <a:ext uri="{FF2B5EF4-FFF2-40B4-BE49-F238E27FC236}">
                  <a16:creationId xmlns:a16="http://schemas.microsoft.com/office/drawing/2014/main" id="{1576F0C0-6C08-06B0-DA3F-EF1277D94D7C}"/>
                </a:ext>
              </a:extLst>
            </p:cNvPr>
            <p:cNvPicPr>
              <a:picLocks noChangeAspect="1"/>
            </p:cNvPicPr>
            <p:nvPr/>
          </p:nvPicPr>
          <p:blipFill rotWithShape="1">
            <a:blip r:embed="rId4">
              <a:extLst>
                <a:ext uri="{28A0092B-C50C-407E-A947-70E740481C1C}">
                  <a14:useLocalDpi xmlns:a14="http://schemas.microsoft.com/office/drawing/2010/main" val="0"/>
                </a:ext>
              </a:extLst>
            </a:blip>
            <a:srcRect l="1" r="20716" b="2713"/>
            <a:stretch/>
          </p:blipFill>
          <p:spPr>
            <a:xfrm>
              <a:off x="4281736" y="954290"/>
              <a:ext cx="2285267" cy="3491749"/>
            </a:xfrm>
            <a:prstGeom prst="rect">
              <a:avLst/>
            </a:prstGeom>
            <a:ln w="28575">
              <a:solidFill>
                <a:srgbClr val="FFFF00"/>
              </a:solidFill>
            </a:ln>
          </p:spPr>
        </p:pic>
        <p:sp>
          <p:nvSpPr>
            <p:cNvPr id="9" name="TextBox 8">
              <a:extLst>
                <a:ext uri="{FF2B5EF4-FFF2-40B4-BE49-F238E27FC236}">
                  <a16:creationId xmlns:a16="http://schemas.microsoft.com/office/drawing/2014/main" id="{84630FD7-1E9B-F87A-DAAF-6FFD097D3ACD}"/>
                </a:ext>
              </a:extLst>
            </p:cNvPr>
            <p:cNvSpPr txBox="1"/>
            <p:nvPr/>
          </p:nvSpPr>
          <p:spPr>
            <a:xfrm>
              <a:off x="4853272" y="3531993"/>
              <a:ext cx="1181101" cy="346249"/>
            </a:xfrm>
            <a:prstGeom prst="rect">
              <a:avLst/>
            </a:prstGeom>
            <a:noFill/>
          </p:spPr>
          <p:txBody>
            <a:bodyPr wrap="square" rtlCol="0">
              <a:spAutoFit/>
            </a:bodyPr>
            <a:lstStyle/>
            <a:p>
              <a:r>
                <a:rPr lang="en-US" sz="2400">
                  <a:solidFill>
                    <a:srgbClr val="C00000"/>
                  </a:solidFill>
                  <a:latin typeface="Arial Black" panose="020B0A04020102020204" pitchFamily="34" charset="0"/>
                </a:rPr>
                <a:t>PCI 20</a:t>
              </a:r>
            </a:p>
          </p:txBody>
        </p:sp>
      </p:grpSp>
      <p:pic>
        <p:nvPicPr>
          <p:cNvPr id="12" name="Picture 11" descr="A drawing of a face&#10;&#10;Description automatically generated">
            <a:extLst>
              <a:ext uri="{FF2B5EF4-FFF2-40B4-BE49-F238E27FC236}">
                <a16:creationId xmlns:a16="http://schemas.microsoft.com/office/drawing/2014/main" id="{E91F2D1C-3FCD-7355-AAB1-EB36E9EE7637}"/>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26060" y="6172560"/>
            <a:ext cx="1719135" cy="548640"/>
          </a:xfrm>
          <a:prstGeom prst="rect">
            <a:avLst/>
          </a:prstGeom>
        </p:spPr>
      </p:pic>
      <p:pic>
        <p:nvPicPr>
          <p:cNvPr id="13" name="Picture 12" descr="A blue and white logo&#10;&#10;Description automatically generated">
            <a:extLst>
              <a:ext uri="{FF2B5EF4-FFF2-40B4-BE49-F238E27FC236}">
                <a16:creationId xmlns:a16="http://schemas.microsoft.com/office/drawing/2014/main" id="{C016573D-2877-490A-AB2B-4AC6D0507935}"/>
              </a:ext>
            </a:extLst>
          </p:cNvPr>
          <p:cNvPicPr>
            <a:picLocks noChangeAspect="1"/>
          </p:cNvPicPr>
          <p:nvPr/>
        </p:nvPicPr>
        <p:blipFill>
          <a:blip r:embed="rId6">
            <a:extLst>
              <a:ext uri="{28A0092B-C50C-407E-A947-70E740481C1C}">
                <a14:useLocalDpi xmlns:a14="http://schemas.microsoft.com/office/drawing/2010/main" val="0"/>
              </a:ext>
            </a:extLst>
          </a:blip>
          <a:srcRect l="9066" t="18035" r="9770" b="19650"/>
          <a:stretch/>
        </p:blipFill>
        <p:spPr>
          <a:xfrm>
            <a:off x="5334983" y="6156999"/>
            <a:ext cx="2080768" cy="731520"/>
          </a:xfrm>
          <a:prstGeom prst="rect">
            <a:avLst/>
          </a:prstGeom>
        </p:spPr>
      </p:pic>
      <p:pic>
        <p:nvPicPr>
          <p:cNvPr id="14" name="Picture 13" descr="A black background with blue text&#10;&#10;Description automatically generated">
            <a:extLst>
              <a:ext uri="{FF2B5EF4-FFF2-40B4-BE49-F238E27FC236}">
                <a16:creationId xmlns:a16="http://schemas.microsoft.com/office/drawing/2014/main" id="{CE8BC6F9-7447-E07F-4582-07987BB4AB13}"/>
              </a:ext>
            </a:extLst>
          </p:cNvPr>
          <p:cNvPicPr>
            <a:picLocks noChangeAspect="1"/>
          </p:cNvPicPr>
          <p:nvPr/>
        </p:nvPicPr>
        <p:blipFill>
          <a:blip r:embed="rId7">
            <a:extLst>
              <a:ext uri="{28A0092B-C50C-407E-A947-70E740481C1C}">
                <a14:useLocalDpi xmlns:a14="http://schemas.microsoft.com/office/drawing/2010/main" val="0"/>
              </a:ext>
            </a:extLst>
          </a:blip>
          <a:srcRect l="1743" t="9466" r="1814" b="12033"/>
          <a:stretch/>
        </p:blipFill>
        <p:spPr>
          <a:xfrm>
            <a:off x="7445090" y="6195450"/>
            <a:ext cx="2813388" cy="670450"/>
          </a:xfrm>
          <a:prstGeom prst="rect">
            <a:avLst/>
          </a:prstGeom>
        </p:spPr>
      </p:pic>
      <p:sp>
        <p:nvSpPr>
          <p:cNvPr id="3" name="Isosceles Triangle 2">
            <a:extLst>
              <a:ext uri="{FF2B5EF4-FFF2-40B4-BE49-F238E27FC236}">
                <a16:creationId xmlns:a16="http://schemas.microsoft.com/office/drawing/2014/main" id="{935AA3AF-02BF-162B-73C3-46A2DA75980B}"/>
              </a:ext>
            </a:extLst>
          </p:cNvPr>
          <p:cNvSpPr/>
          <p:nvPr/>
        </p:nvSpPr>
        <p:spPr>
          <a:xfrm rot="5400000">
            <a:off x="162460" y="5526942"/>
            <a:ext cx="1325563" cy="1316235"/>
          </a:xfrm>
          <a:prstGeom prst="triangle">
            <a:avLst/>
          </a:prstGeom>
          <a:solidFill>
            <a:srgbClr val="FA91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61AF52A5-09A2-9213-5AE4-56B28C84D44B}"/>
              </a:ext>
            </a:extLst>
          </p:cNvPr>
          <p:cNvSpPr/>
          <p:nvPr/>
        </p:nvSpPr>
        <p:spPr>
          <a:xfrm rot="5400000">
            <a:off x="883820" y="5526942"/>
            <a:ext cx="1325563" cy="1316235"/>
          </a:xfrm>
          <a:prstGeom prst="triangl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960C2AA9-E8FC-1826-E69B-3F641286F8FD}"/>
              </a:ext>
            </a:extLst>
          </p:cNvPr>
          <p:cNvSpPr/>
          <p:nvPr/>
        </p:nvSpPr>
        <p:spPr>
          <a:xfrm rot="5400000">
            <a:off x="1534060" y="5526942"/>
            <a:ext cx="1325563" cy="1316235"/>
          </a:xfrm>
          <a:prstGeom prst="triangl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45D36198-C039-8B66-C25B-26AD4ECF2FF7}"/>
              </a:ext>
            </a:extLst>
          </p:cNvPr>
          <p:cNvSpPr/>
          <p:nvPr/>
        </p:nvSpPr>
        <p:spPr>
          <a:xfrm rot="5400000">
            <a:off x="2204620" y="5547262"/>
            <a:ext cx="1325563" cy="1316235"/>
          </a:xfrm>
          <a:prstGeom prs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706C8784-2C2A-416E-CB13-B0CCBAE2126F}"/>
              </a:ext>
            </a:extLst>
          </p:cNvPr>
          <p:cNvSpPr/>
          <p:nvPr/>
        </p:nvSpPr>
        <p:spPr>
          <a:xfrm rot="5400000">
            <a:off x="2895500" y="5557422"/>
            <a:ext cx="1325563" cy="1316235"/>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D18ACB3-D6A2-06D7-BC14-86322D1F9DBC}"/>
              </a:ext>
            </a:extLst>
          </p:cNvPr>
          <p:cNvSpPr txBox="1"/>
          <p:nvPr/>
        </p:nvSpPr>
        <p:spPr>
          <a:xfrm>
            <a:off x="2601943" y="6034722"/>
            <a:ext cx="1533176" cy="369332"/>
          </a:xfrm>
          <a:prstGeom prst="rect">
            <a:avLst/>
          </a:prstGeom>
          <a:noFill/>
        </p:spPr>
        <p:txBody>
          <a:bodyPr wrap="square" rtlCol="0">
            <a:spAutoFit/>
          </a:bodyPr>
          <a:lstStyle/>
          <a:p>
            <a:r>
              <a:rPr lang="en-US" dirty="0">
                <a:solidFill>
                  <a:schemeClr val="bg1"/>
                </a:solidFill>
                <a:latin typeface="Arial Black" panose="020B0A04020102020204" pitchFamily="34" charset="0"/>
              </a:rPr>
              <a:t>RESULTS</a:t>
            </a:r>
          </a:p>
        </p:txBody>
      </p:sp>
    </p:spTree>
    <p:extLst>
      <p:ext uri="{BB962C8B-B14F-4D97-AF65-F5344CB8AC3E}">
        <p14:creationId xmlns:p14="http://schemas.microsoft.com/office/powerpoint/2010/main" val="339711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MPUS PARKING AND TRANSPORTATION ASSOCIATION">
            <a:extLst>
              <a:ext uri="{FF2B5EF4-FFF2-40B4-BE49-F238E27FC236}">
                <a16:creationId xmlns:a16="http://schemas.microsoft.com/office/drawing/2014/main" id="{49307A41-AF2E-7470-5178-A5AC05C80D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212" y="989013"/>
            <a:ext cx="3457575" cy="1381125"/>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a:extLst>
              <a:ext uri="{FF2B5EF4-FFF2-40B4-BE49-F238E27FC236}">
                <a16:creationId xmlns:a16="http://schemas.microsoft.com/office/drawing/2014/main" id="{100A171E-3BC4-B86E-DA61-43995F5C3269}"/>
              </a:ext>
            </a:extLst>
          </p:cNvPr>
          <p:cNvSpPr txBox="1">
            <a:spLocks/>
          </p:cNvSpPr>
          <p:nvPr/>
        </p:nvSpPr>
        <p:spPr>
          <a:xfrm>
            <a:off x="1174490" y="2782888"/>
            <a:ext cx="9836312" cy="74295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tx1"/>
                </a:solidFill>
                <a:latin typeface="Arial Narrow" panose="020B0606020202030204" pitchFamily="34" charset="0"/>
              </a:rPr>
              <a:t>PAVE THE WAY FOR SMARTER PARKING </a:t>
            </a:r>
          </a:p>
          <a:p>
            <a:r>
              <a:rPr lang="en-US" sz="2800" dirty="0">
                <a:solidFill>
                  <a:schemeClr val="tx1"/>
                </a:solidFill>
                <a:latin typeface="Arial Narrow" panose="020B0606020202030204" pitchFamily="34" charset="0"/>
              </a:rPr>
              <a:t>@ THE INTERSECTION OF COMMON SENSE &amp; INNOVATION</a:t>
            </a:r>
          </a:p>
        </p:txBody>
      </p:sp>
      <p:pic>
        <p:nvPicPr>
          <p:cNvPr id="4" name="Picture 3" descr="A drawing of a face&#10;&#10;Description automatically generated">
            <a:extLst>
              <a:ext uri="{FF2B5EF4-FFF2-40B4-BE49-F238E27FC236}">
                <a16:creationId xmlns:a16="http://schemas.microsoft.com/office/drawing/2014/main" id="{AB2B9ADB-3FB1-6FC3-B66B-0DD8889F3F1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43385" y="5752159"/>
            <a:ext cx="2065020" cy="659025"/>
          </a:xfrm>
          <a:prstGeom prst="rect">
            <a:avLst/>
          </a:prstGeom>
        </p:spPr>
      </p:pic>
      <p:sp>
        <p:nvSpPr>
          <p:cNvPr id="7" name="TextBox 6">
            <a:extLst>
              <a:ext uri="{FF2B5EF4-FFF2-40B4-BE49-F238E27FC236}">
                <a16:creationId xmlns:a16="http://schemas.microsoft.com/office/drawing/2014/main" id="{34494562-A371-7DE2-EC2A-096522EDD83F}"/>
              </a:ext>
            </a:extLst>
          </p:cNvPr>
          <p:cNvSpPr txBox="1"/>
          <p:nvPr/>
        </p:nvSpPr>
        <p:spPr>
          <a:xfrm>
            <a:off x="1381125" y="4940370"/>
            <a:ext cx="2986087" cy="800219"/>
          </a:xfrm>
          <a:prstGeom prst="rect">
            <a:avLst/>
          </a:prstGeom>
          <a:noFill/>
        </p:spPr>
        <p:txBody>
          <a:bodyPr wrap="square" rtlCol="0">
            <a:spAutoFit/>
          </a:bodyPr>
          <a:lstStyle/>
          <a:p>
            <a:r>
              <a:rPr lang="en-US" b="1"/>
              <a:t>Kurt Coduti, P.E.</a:t>
            </a:r>
          </a:p>
          <a:p>
            <a:r>
              <a:rPr lang="en-US" sz="1400"/>
              <a:t>Project Manager</a:t>
            </a:r>
          </a:p>
          <a:p>
            <a:r>
              <a:rPr lang="en-US" sz="1400"/>
              <a:t>Penn State Design &amp; Construction</a:t>
            </a:r>
          </a:p>
        </p:txBody>
      </p:sp>
      <p:sp>
        <p:nvSpPr>
          <p:cNvPr id="8" name="TextBox 7">
            <a:extLst>
              <a:ext uri="{FF2B5EF4-FFF2-40B4-BE49-F238E27FC236}">
                <a16:creationId xmlns:a16="http://schemas.microsoft.com/office/drawing/2014/main" id="{5B7ADB18-00AE-1F1A-30EE-D784B8010F0D}"/>
              </a:ext>
            </a:extLst>
          </p:cNvPr>
          <p:cNvSpPr txBox="1"/>
          <p:nvPr/>
        </p:nvSpPr>
        <p:spPr>
          <a:xfrm>
            <a:off x="8037964" y="4923386"/>
            <a:ext cx="3105796" cy="800219"/>
          </a:xfrm>
          <a:prstGeom prst="rect">
            <a:avLst/>
          </a:prstGeom>
          <a:noFill/>
        </p:spPr>
        <p:txBody>
          <a:bodyPr wrap="square" rtlCol="0">
            <a:spAutoFit/>
          </a:bodyPr>
          <a:lstStyle/>
          <a:p>
            <a:r>
              <a:rPr lang="en-US" b="1"/>
              <a:t>Dominic Passanita, P.E.</a:t>
            </a:r>
          </a:p>
          <a:p>
            <a:r>
              <a:rPr lang="en-US" sz="1400"/>
              <a:t>Project Manager</a:t>
            </a:r>
          </a:p>
          <a:p>
            <a:r>
              <a:rPr lang="en-US" sz="1400"/>
              <a:t>Stahl Sheaffer Engineering</a:t>
            </a:r>
          </a:p>
        </p:txBody>
      </p:sp>
      <p:sp>
        <p:nvSpPr>
          <p:cNvPr id="9" name="TextBox 8">
            <a:extLst>
              <a:ext uri="{FF2B5EF4-FFF2-40B4-BE49-F238E27FC236}">
                <a16:creationId xmlns:a16="http://schemas.microsoft.com/office/drawing/2014/main" id="{224615CF-F333-6F13-CFFA-DDD979BE9316}"/>
              </a:ext>
            </a:extLst>
          </p:cNvPr>
          <p:cNvSpPr txBox="1"/>
          <p:nvPr/>
        </p:nvSpPr>
        <p:spPr>
          <a:xfrm>
            <a:off x="4386066" y="3971494"/>
            <a:ext cx="3430800" cy="523220"/>
          </a:xfrm>
          <a:prstGeom prst="rect">
            <a:avLst/>
          </a:prstGeom>
          <a:noFill/>
        </p:spPr>
        <p:txBody>
          <a:bodyPr wrap="square">
            <a:spAutoFit/>
          </a:bodyPr>
          <a:lstStyle/>
          <a:p>
            <a:pPr algn="ctr"/>
            <a:r>
              <a:rPr lang="en-US" sz="2800" b="1" dirty="0"/>
              <a:t>Presented by:</a:t>
            </a:r>
          </a:p>
        </p:txBody>
      </p:sp>
      <p:sp>
        <p:nvSpPr>
          <p:cNvPr id="11" name="TextBox 10">
            <a:extLst>
              <a:ext uri="{FF2B5EF4-FFF2-40B4-BE49-F238E27FC236}">
                <a16:creationId xmlns:a16="http://schemas.microsoft.com/office/drawing/2014/main" id="{30BD7E5D-7E88-8A5F-CE94-C36DAA5B0348}"/>
              </a:ext>
            </a:extLst>
          </p:cNvPr>
          <p:cNvSpPr txBox="1"/>
          <p:nvPr/>
        </p:nvSpPr>
        <p:spPr>
          <a:xfrm>
            <a:off x="4490798" y="4940370"/>
            <a:ext cx="2986087" cy="800219"/>
          </a:xfrm>
          <a:prstGeom prst="rect">
            <a:avLst/>
          </a:prstGeom>
          <a:noFill/>
        </p:spPr>
        <p:txBody>
          <a:bodyPr wrap="square" rtlCol="0">
            <a:spAutoFit/>
          </a:bodyPr>
          <a:lstStyle/>
          <a:p>
            <a:r>
              <a:rPr lang="en-US" b="1" dirty="0"/>
              <a:t>Luke Anderson</a:t>
            </a:r>
          </a:p>
          <a:p>
            <a:r>
              <a:rPr lang="en-US" sz="1400" dirty="0"/>
              <a:t>Parking Operations Manager</a:t>
            </a:r>
          </a:p>
          <a:p>
            <a:r>
              <a:rPr lang="en-US" sz="1400" dirty="0"/>
              <a:t>Penn State Transportation Services </a:t>
            </a:r>
          </a:p>
        </p:txBody>
      </p:sp>
      <p:pic>
        <p:nvPicPr>
          <p:cNvPr id="5" name="Picture 4" descr="A blue and white logo&#10;&#10;Description automatically generated">
            <a:extLst>
              <a:ext uri="{FF2B5EF4-FFF2-40B4-BE49-F238E27FC236}">
                <a16:creationId xmlns:a16="http://schemas.microsoft.com/office/drawing/2014/main" id="{06AE16F9-6425-2E2D-5621-186D7A94A4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5063" y="5458473"/>
            <a:ext cx="2763096" cy="1265249"/>
          </a:xfrm>
          <a:prstGeom prst="rect">
            <a:avLst/>
          </a:prstGeom>
        </p:spPr>
      </p:pic>
      <p:pic>
        <p:nvPicPr>
          <p:cNvPr id="13" name="Picture 12" descr="A black background with blue text&#10;&#10;Description automatically generated">
            <a:extLst>
              <a:ext uri="{FF2B5EF4-FFF2-40B4-BE49-F238E27FC236}">
                <a16:creationId xmlns:a16="http://schemas.microsoft.com/office/drawing/2014/main" id="{C077CDAF-3CF4-D042-070D-82ED2B60E3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3892" y="5636450"/>
            <a:ext cx="3105796" cy="909293"/>
          </a:xfrm>
          <a:prstGeom prst="rect">
            <a:avLst/>
          </a:prstGeom>
        </p:spPr>
      </p:pic>
    </p:spTree>
    <p:extLst>
      <p:ext uri="{BB962C8B-B14F-4D97-AF65-F5344CB8AC3E}">
        <p14:creationId xmlns:p14="http://schemas.microsoft.com/office/powerpoint/2010/main" val="2919601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89E24-32F1-2702-1FAB-A198314DCD59}"/>
              </a:ext>
            </a:extLst>
          </p:cNvPr>
          <p:cNvSpPr>
            <a:spLocks noGrp="1"/>
          </p:cNvSpPr>
          <p:nvPr>
            <p:ph type="title"/>
          </p:nvPr>
        </p:nvSpPr>
        <p:spPr/>
        <p:txBody>
          <a:bodyPr/>
          <a:lstStyle/>
          <a:p>
            <a:r>
              <a:rPr lang="en-US"/>
              <a:t>PROACTIVE MAINTENANCE</a:t>
            </a:r>
          </a:p>
        </p:txBody>
      </p:sp>
      <p:sp>
        <p:nvSpPr>
          <p:cNvPr id="4" name="TextBox 3">
            <a:extLst>
              <a:ext uri="{FF2B5EF4-FFF2-40B4-BE49-F238E27FC236}">
                <a16:creationId xmlns:a16="http://schemas.microsoft.com/office/drawing/2014/main" id="{684F9AE3-8DBF-10E8-CA99-9B9718EE1916}"/>
              </a:ext>
            </a:extLst>
          </p:cNvPr>
          <p:cNvSpPr txBox="1"/>
          <p:nvPr/>
        </p:nvSpPr>
        <p:spPr>
          <a:xfrm>
            <a:off x="318393" y="1632061"/>
            <a:ext cx="6096000" cy="523220"/>
          </a:xfrm>
          <a:prstGeom prst="rect">
            <a:avLst/>
          </a:prstGeom>
          <a:noFill/>
        </p:spPr>
        <p:txBody>
          <a:bodyPr wrap="square">
            <a:spAutoFit/>
          </a:bodyPr>
          <a:lstStyle/>
          <a:p>
            <a:r>
              <a:rPr lang="en-US" sz="2800" b="1" kern="100">
                <a:latin typeface="Arial Narrow" panose="020B0606020202030204" pitchFamily="34" charset="0"/>
                <a:cs typeface="Times New Roman" panose="02020603050405020304" pitchFamily="18" charset="0"/>
              </a:rPr>
              <a:t>Does it Work?</a:t>
            </a:r>
            <a:endParaRPr lang="en-US" sz="2800" b="1">
              <a:latin typeface="Arial Narrow" panose="020B0606020202030204" pitchFamily="34" charset="0"/>
            </a:endParaRPr>
          </a:p>
        </p:txBody>
      </p:sp>
      <p:grpSp>
        <p:nvGrpSpPr>
          <p:cNvPr id="3" name="Group 2">
            <a:extLst>
              <a:ext uri="{FF2B5EF4-FFF2-40B4-BE49-F238E27FC236}">
                <a16:creationId xmlns:a16="http://schemas.microsoft.com/office/drawing/2014/main" id="{A17FCD59-BC03-89BB-23A7-A1B75AE83723}"/>
              </a:ext>
            </a:extLst>
          </p:cNvPr>
          <p:cNvGrpSpPr/>
          <p:nvPr/>
        </p:nvGrpSpPr>
        <p:grpSpPr>
          <a:xfrm>
            <a:off x="2512291" y="1716075"/>
            <a:ext cx="3583709" cy="4768876"/>
            <a:chOff x="2826040" y="1145882"/>
            <a:chExt cx="2146963" cy="3058089"/>
          </a:xfrm>
        </p:grpSpPr>
        <p:pic>
          <p:nvPicPr>
            <p:cNvPr id="10" name="Picture 9">
              <a:extLst>
                <a:ext uri="{FF2B5EF4-FFF2-40B4-BE49-F238E27FC236}">
                  <a16:creationId xmlns:a16="http://schemas.microsoft.com/office/drawing/2014/main" id="{4BF3EC29-6F02-6847-9754-26373F1A3F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6040" y="1145882"/>
              <a:ext cx="2146963" cy="3058089"/>
            </a:xfrm>
            <a:prstGeom prst="rect">
              <a:avLst/>
            </a:prstGeom>
            <a:noFill/>
            <a:ln>
              <a:noFill/>
            </a:ln>
          </p:spPr>
        </p:pic>
        <p:sp>
          <p:nvSpPr>
            <p:cNvPr id="11" name="TextBox 10">
              <a:extLst>
                <a:ext uri="{FF2B5EF4-FFF2-40B4-BE49-F238E27FC236}">
                  <a16:creationId xmlns:a16="http://schemas.microsoft.com/office/drawing/2014/main" id="{166C1C96-908D-357D-1A5A-D2AECAB60685}"/>
                </a:ext>
              </a:extLst>
            </p:cNvPr>
            <p:cNvSpPr txBox="1"/>
            <p:nvPr/>
          </p:nvSpPr>
          <p:spPr>
            <a:xfrm>
              <a:off x="3103586" y="1211502"/>
              <a:ext cx="1181101" cy="296047"/>
            </a:xfrm>
            <a:prstGeom prst="rect">
              <a:avLst/>
            </a:prstGeom>
            <a:noFill/>
          </p:spPr>
          <p:txBody>
            <a:bodyPr wrap="square" rtlCol="0">
              <a:spAutoFit/>
            </a:bodyPr>
            <a:lstStyle/>
            <a:p>
              <a:r>
                <a:rPr lang="en-US" sz="2400">
                  <a:solidFill>
                    <a:schemeClr val="bg1"/>
                  </a:solidFill>
                  <a:latin typeface="Arial Black" panose="020B0A04020102020204" pitchFamily="34" charset="0"/>
                </a:rPr>
                <a:t>2023</a:t>
              </a:r>
            </a:p>
          </p:txBody>
        </p:sp>
      </p:grpSp>
      <p:grpSp>
        <p:nvGrpSpPr>
          <p:cNvPr id="12" name="Group 11">
            <a:extLst>
              <a:ext uri="{FF2B5EF4-FFF2-40B4-BE49-F238E27FC236}">
                <a16:creationId xmlns:a16="http://schemas.microsoft.com/office/drawing/2014/main" id="{FB107F6F-4891-1078-1D2F-0E565A93ED13}"/>
              </a:ext>
            </a:extLst>
          </p:cNvPr>
          <p:cNvGrpSpPr/>
          <p:nvPr/>
        </p:nvGrpSpPr>
        <p:grpSpPr>
          <a:xfrm>
            <a:off x="6559281" y="1716075"/>
            <a:ext cx="3342404" cy="4768876"/>
            <a:chOff x="3340042" y="1096943"/>
            <a:chExt cx="2506803" cy="3576657"/>
          </a:xfrm>
        </p:grpSpPr>
        <p:pic>
          <p:nvPicPr>
            <p:cNvPr id="13" name="Picture 12">
              <a:extLst>
                <a:ext uri="{FF2B5EF4-FFF2-40B4-BE49-F238E27FC236}">
                  <a16:creationId xmlns:a16="http://schemas.microsoft.com/office/drawing/2014/main" id="{F8E58DDB-D1C0-EF47-FE9F-7101A04FB44F}"/>
                </a:ext>
              </a:extLst>
            </p:cNvPr>
            <p:cNvPicPr>
              <a:picLocks noChangeAspect="1"/>
            </p:cNvPicPr>
            <p:nvPr/>
          </p:nvPicPr>
          <p:blipFill rotWithShape="1">
            <a:blip r:embed="rId4">
              <a:extLst>
                <a:ext uri="{28A0092B-C50C-407E-A947-70E740481C1C}">
                  <a14:useLocalDpi xmlns:a14="http://schemas.microsoft.com/office/drawing/2010/main" val="0"/>
                </a:ext>
              </a:extLst>
            </a:blip>
            <a:srcRect r="7956"/>
            <a:stretch/>
          </p:blipFill>
          <p:spPr bwMode="auto">
            <a:xfrm>
              <a:off x="3340042" y="1096943"/>
              <a:ext cx="2506803" cy="3576657"/>
            </a:xfrm>
            <a:prstGeom prst="rect">
              <a:avLst/>
            </a:prstGeom>
            <a:noFill/>
            <a:ln>
              <a:noFill/>
            </a:ln>
          </p:spPr>
        </p:pic>
        <p:sp>
          <p:nvSpPr>
            <p:cNvPr id="14" name="TextBox 13">
              <a:extLst>
                <a:ext uri="{FF2B5EF4-FFF2-40B4-BE49-F238E27FC236}">
                  <a16:creationId xmlns:a16="http://schemas.microsoft.com/office/drawing/2014/main" id="{310E8EED-7604-4398-3206-4CACF5D33BDA}"/>
                </a:ext>
              </a:extLst>
            </p:cNvPr>
            <p:cNvSpPr txBox="1"/>
            <p:nvPr/>
          </p:nvSpPr>
          <p:spPr>
            <a:xfrm>
              <a:off x="4543144" y="4066447"/>
              <a:ext cx="932646" cy="252665"/>
            </a:xfrm>
            <a:prstGeom prst="rect">
              <a:avLst/>
            </a:prstGeom>
            <a:noFill/>
          </p:spPr>
          <p:txBody>
            <a:bodyPr wrap="square" rtlCol="0">
              <a:spAutoFit/>
            </a:bodyPr>
            <a:lstStyle/>
            <a:p>
              <a:pPr>
                <a:lnSpc>
                  <a:spcPts val="1733"/>
                </a:lnSpc>
              </a:pPr>
              <a:r>
                <a:rPr lang="en-US" sz="2400">
                  <a:solidFill>
                    <a:schemeClr val="bg1">
                      <a:lumMod val="50000"/>
                    </a:schemeClr>
                  </a:solidFill>
                  <a:latin typeface="Arial Black" panose="020B0A04020102020204" pitchFamily="34" charset="0"/>
                </a:rPr>
                <a:t>PCI 3</a:t>
              </a:r>
            </a:p>
          </p:txBody>
        </p:sp>
      </p:grpSp>
      <p:pic>
        <p:nvPicPr>
          <p:cNvPr id="5" name="Picture 4" descr="A drawing of a face&#10;&#10;Description automatically generated">
            <a:extLst>
              <a:ext uri="{FF2B5EF4-FFF2-40B4-BE49-F238E27FC236}">
                <a16:creationId xmlns:a16="http://schemas.microsoft.com/office/drawing/2014/main" id="{8E0148A5-557A-9257-A018-33714C9E10F8}"/>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26060" y="6172560"/>
            <a:ext cx="1719135" cy="548640"/>
          </a:xfrm>
          <a:prstGeom prst="rect">
            <a:avLst/>
          </a:prstGeom>
        </p:spPr>
      </p:pic>
      <p:pic>
        <p:nvPicPr>
          <p:cNvPr id="6" name="Picture 5" descr="A blue and white logo&#10;&#10;Description automatically generated">
            <a:extLst>
              <a:ext uri="{FF2B5EF4-FFF2-40B4-BE49-F238E27FC236}">
                <a16:creationId xmlns:a16="http://schemas.microsoft.com/office/drawing/2014/main" id="{E966C975-1902-968E-05CA-E7D44BCE83F6}"/>
              </a:ext>
            </a:extLst>
          </p:cNvPr>
          <p:cNvPicPr>
            <a:picLocks noChangeAspect="1"/>
          </p:cNvPicPr>
          <p:nvPr/>
        </p:nvPicPr>
        <p:blipFill>
          <a:blip r:embed="rId6">
            <a:extLst>
              <a:ext uri="{28A0092B-C50C-407E-A947-70E740481C1C}">
                <a14:useLocalDpi xmlns:a14="http://schemas.microsoft.com/office/drawing/2010/main" val="0"/>
              </a:ext>
            </a:extLst>
          </a:blip>
          <a:srcRect l="9066" t="18035" r="9770" b="19650"/>
          <a:stretch/>
        </p:blipFill>
        <p:spPr>
          <a:xfrm>
            <a:off x="5334983" y="6156999"/>
            <a:ext cx="2080768" cy="731520"/>
          </a:xfrm>
          <a:prstGeom prst="rect">
            <a:avLst/>
          </a:prstGeom>
        </p:spPr>
      </p:pic>
      <p:pic>
        <p:nvPicPr>
          <p:cNvPr id="7" name="Picture 6" descr="A black background with blue text&#10;&#10;Description automatically generated">
            <a:extLst>
              <a:ext uri="{FF2B5EF4-FFF2-40B4-BE49-F238E27FC236}">
                <a16:creationId xmlns:a16="http://schemas.microsoft.com/office/drawing/2014/main" id="{B6CF302E-5125-65AF-EBD7-0CAB30F38679}"/>
              </a:ext>
            </a:extLst>
          </p:cNvPr>
          <p:cNvPicPr>
            <a:picLocks noChangeAspect="1"/>
          </p:cNvPicPr>
          <p:nvPr/>
        </p:nvPicPr>
        <p:blipFill>
          <a:blip r:embed="rId7">
            <a:extLst>
              <a:ext uri="{28A0092B-C50C-407E-A947-70E740481C1C}">
                <a14:useLocalDpi xmlns:a14="http://schemas.microsoft.com/office/drawing/2010/main" val="0"/>
              </a:ext>
            </a:extLst>
          </a:blip>
          <a:srcRect l="1743" t="9466" r="1814" b="12033"/>
          <a:stretch/>
        </p:blipFill>
        <p:spPr>
          <a:xfrm>
            <a:off x="7445090" y="6195450"/>
            <a:ext cx="2813388" cy="670450"/>
          </a:xfrm>
          <a:prstGeom prst="rect">
            <a:avLst/>
          </a:prstGeom>
        </p:spPr>
      </p:pic>
      <p:sp>
        <p:nvSpPr>
          <p:cNvPr id="8" name="Isosceles Triangle 7">
            <a:extLst>
              <a:ext uri="{FF2B5EF4-FFF2-40B4-BE49-F238E27FC236}">
                <a16:creationId xmlns:a16="http://schemas.microsoft.com/office/drawing/2014/main" id="{E95DFDF8-2C00-B776-B786-A11B7596572A}"/>
              </a:ext>
            </a:extLst>
          </p:cNvPr>
          <p:cNvSpPr/>
          <p:nvPr/>
        </p:nvSpPr>
        <p:spPr>
          <a:xfrm rot="5400000">
            <a:off x="162460" y="5526942"/>
            <a:ext cx="1325563" cy="1316235"/>
          </a:xfrm>
          <a:prstGeom prst="triangle">
            <a:avLst/>
          </a:prstGeom>
          <a:solidFill>
            <a:srgbClr val="FA91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EA9BDC41-8EA7-F749-6E3B-6EE09807CB33}"/>
              </a:ext>
            </a:extLst>
          </p:cNvPr>
          <p:cNvSpPr/>
          <p:nvPr/>
        </p:nvSpPr>
        <p:spPr>
          <a:xfrm rot="5400000">
            <a:off x="883820" y="5526942"/>
            <a:ext cx="1325563" cy="1316235"/>
          </a:xfrm>
          <a:prstGeom prst="triangl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3535C038-8DFB-C31B-297A-FEBF93F68A9E}"/>
              </a:ext>
            </a:extLst>
          </p:cNvPr>
          <p:cNvSpPr/>
          <p:nvPr/>
        </p:nvSpPr>
        <p:spPr>
          <a:xfrm rot="5400000">
            <a:off x="1534060" y="5526942"/>
            <a:ext cx="1325563" cy="1316235"/>
          </a:xfrm>
          <a:prstGeom prst="triangl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367EC0BD-13FD-08F1-5C89-67B3A1821693}"/>
              </a:ext>
            </a:extLst>
          </p:cNvPr>
          <p:cNvSpPr/>
          <p:nvPr/>
        </p:nvSpPr>
        <p:spPr>
          <a:xfrm rot="5400000">
            <a:off x="2204620" y="5547262"/>
            <a:ext cx="1325563" cy="1316235"/>
          </a:xfrm>
          <a:prstGeom prs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23492445-D85D-5F55-BE83-3D31E4D68CFB}"/>
              </a:ext>
            </a:extLst>
          </p:cNvPr>
          <p:cNvSpPr/>
          <p:nvPr/>
        </p:nvSpPr>
        <p:spPr>
          <a:xfrm rot="5400000">
            <a:off x="2895500" y="5557422"/>
            <a:ext cx="1325563" cy="1316235"/>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0D2CAEF-F7B7-1174-BFD5-5255FB6C7701}"/>
              </a:ext>
            </a:extLst>
          </p:cNvPr>
          <p:cNvSpPr txBox="1"/>
          <p:nvPr/>
        </p:nvSpPr>
        <p:spPr>
          <a:xfrm>
            <a:off x="2601943" y="6034722"/>
            <a:ext cx="1533176" cy="369332"/>
          </a:xfrm>
          <a:prstGeom prst="rect">
            <a:avLst/>
          </a:prstGeom>
          <a:noFill/>
        </p:spPr>
        <p:txBody>
          <a:bodyPr wrap="square" rtlCol="0">
            <a:spAutoFit/>
          </a:bodyPr>
          <a:lstStyle/>
          <a:p>
            <a:r>
              <a:rPr lang="en-US" dirty="0">
                <a:solidFill>
                  <a:schemeClr val="bg1"/>
                </a:solidFill>
                <a:latin typeface="Arial Black" panose="020B0A04020102020204" pitchFamily="34" charset="0"/>
              </a:rPr>
              <a:t>RESULTS</a:t>
            </a:r>
          </a:p>
        </p:txBody>
      </p:sp>
    </p:spTree>
    <p:extLst>
      <p:ext uri="{BB962C8B-B14F-4D97-AF65-F5344CB8AC3E}">
        <p14:creationId xmlns:p14="http://schemas.microsoft.com/office/powerpoint/2010/main" val="86546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89E24-32F1-2702-1FAB-A198314DCD59}"/>
              </a:ext>
            </a:extLst>
          </p:cNvPr>
          <p:cNvSpPr>
            <a:spLocks noGrp="1"/>
          </p:cNvSpPr>
          <p:nvPr>
            <p:ph type="title"/>
          </p:nvPr>
        </p:nvSpPr>
        <p:spPr/>
        <p:txBody>
          <a:bodyPr/>
          <a:lstStyle/>
          <a:p>
            <a:r>
              <a:rPr lang="en-US"/>
              <a:t>PROACTIVE MAINTENANCE</a:t>
            </a:r>
          </a:p>
        </p:txBody>
      </p:sp>
      <p:sp>
        <p:nvSpPr>
          <p:cNvPr id="4" name="TextBox 3">
            <a:extLst>
              <a:ext uri="{FF2B5EF4-FFF2-40B4-BE49-F238E27FC236}">
                <a16:creationId xmlns:a16="http://schemas.microsoft.com/office/drawing/2014/main" id="{684F9AE3-8DBF-10E8-CA99-9B9718EE1916}"/>
              </a:ext>
            </a:extLst>
          </p:cNvPr>
          <p:cNvSpPr txBox="1"/>
          <p:nvPr/>
        </p:nvSpPr>
        <p:spPr>
          <a:xfrm>
            <a:off x="318393" y="1632061"/>
            <a:ext cx="1833136" cy="954107"/>
          </a:xfrm>
          <a:prstGeom prst="rect">
            <a:avLst/>
          </a:prstGeom>
          <a:noFill/>
        </p:spPr>
        <p:txBody>
          <a:bodyPr wrap="square">
            <a:spAutoFit/>
          </a:bodyPr>
          <a:lstStyle/>
          <a:p>
            <a:r>
              <a:rPr lang="en-US" sz="2800" b="1" kern="100">
                <a:latin typeface="Arial Narrow" panose="020B0606020202030204" pitchFamily="34" charset="0"/>
                <a:cs typeface="Times New Roman" panose="02020603050405020304" pitchFamily="18" charset="0"/>
              </a:rPr>
              <a:t>Delay = $Dollars</a:t>
            </a:r>
            <a:endParaRPr lang="en-US" sz="2800" b="1">
              <a:latin typeface="Arial Narrow" panose="020B0606020202030204" pitchFamily="34" charset="0"/>
            </a:endParaRPr>
          </a:p>
        </p:txBody>
      </p:sp>
      <p:pic>
        <p:nvPicPr>
          <p:cNvPr id="5" name="Picture 4">
            <a:extLst>
              <a:ext uri="{FF2B5EF4-FFF2-40B4-BE49-F238E27FC236}">
                <a16:creationId xmlns:a16="http://schemas.microsoft.com/office/drawing/2014/main" id="{28FF4D49-3C2A-42CA-7496-B68A9ADDBF83}"/>
              </a:ext>
            </a:extLst>
          </p:cNvPr>
          <p:cNvPicPr>
            <a:picLocks noChangeAspect="1"/>
          </p:cNvPicPr>
          <p:nvPr/>
        </p:nvPicPr>
        <p:blipFill rotWithShape="1">
          <a:blip r:embed="rId3">
            <a:extLst>
              <a:ext uri="{28A0092B-C50C-407E-A947-70E740481C1C}">
                <a14:useLocalDpi xmlns:a14="http://schemas.microsoft.com/office/drawing/2010/main" val="0"/>
              </a:ext>
            </a:extLst>
          </a:blip>
          <a:srcRect l="10002" t="14680" r="36965" b="3557"/>
          <a:stretch/>
        </p:blipFill>
        <p:spPr>
          <a:xfrm>
            <a:off x="1845828" y="1663383"/>
            <a:ext cx="3990557" cy="4564697"/>
          </a:xfrm>
          <a:prstGeom prst="rect">
            <a:avLst/>
          </a:prstGeom>
        </p:spPr>
      </p:pic>
      <p:grpSp>
        <p:nvGrpSpPr>
          <p:cNvPr id="6" name="Group 5">
            <a:extLst>
              <a:ext uri="{FF2B5EF4-FFF2-40B4-BE49-F238E27FC236}">
                <a16:creationId xmlns:a16="http://schemas.microsoft.com/office/drawing/2014/main" id="{34855645-F30E-5157-1A7A-82B5212A6ECD}"/>
              </a:ext>
            </a:extLst>
          </p:cNvPr>
          <p:cNvGrpSpPr/>
          <p:nvPr/>
        </p:nvGrpSpPr>
        <p:grpSpPr>
          <a:xfrm>
            <a:off x="6283257" y="1663382"/>
            <a:ext cx="3685307" cy="4564697"/>
            <a:chOff x="2689728" y="1145882"/>
            <a:chExt cx="2146963" cy="2930589"/>
          </a:xfrm>
        </p:grpSpPr>
        <p:pic>
          <p:nvPicPr>
            <p:cNvPr id="16" name="Picture 15">
              <a:extLst>
                <a:ext uri="{FF2B5EF4-FFF2-40B4-BE49-F238E27FC236}">
                  <a16:creationId xmlns:a16="http://schemas.microsoft.com/office/drawing/2014/main" id="{F6DE6992-F905-41A8-1CBD-235BCB5E6787}"/>
                </a:ext>
              </a:extLst>
            </p:cNvPr>
            <p:cNvPicPr>
              <a:picLocks noChangeAspect="1"/>
            </p:cNvPicPr>
            <p:nvPr/>
          </p:nvPicPr>
          <p:blipFill>
            <a:blip r:embed="rId4">
              <a:extLst>
                <a:ext uri="{28A0092B-C50C-407E-A947-70E740481C1C}">
                  <a14:useLocalDpi xmlns:a14="http://schemas.microsoft.com/office/drawing/2010/main" val="0"/>
                </a:ext>
              </a:extLst>
            </a:blip>
            <a:srcRect b="4169"/>
            <a:stretch/>
          </p:blipFill>
          <p:spPr bwMode="auto">
            <a:xfrm>
              <a:off x="2689728" y="1145882"/>
              <a:ext cx="2146963" cy="2930589"/>
            </a:xfrm>
            <a:prstGeom prst="rect">
              <a:avLst/>
            </a:prstGeom>
            <a:noFill/>
            <a:ln>
              <a:noFill/>
            </a:ln>
          </p:spPr>
        </p:pic>
        <p:sp>
          <p:nvSpPr>
            <p:cNvPr id="7" name="TextBox 6">
              <a:extLst>
                <a:ext uri="{FF2B5EF4-FFF2-40B4-BE49-F238E27FC236}">
                  <a16:creationId xmlns:a16="http://schemas.microsoft.com/office/drawing/2014/main" id="{A33123C9-73C6-7DD5-096B-083F5B56117B}"/>
                </a:ext>
              </a:extLst>
            </p:cNvPr>
            <p:cNvSpPr txBox="1"/>
            <p:nvPr/>
          </p:nvSpPr>
          <p:spPr>
            <a:xfrm>
              <a:off x="2967274" y="1211502"/>
              <a:ext cx="1181101" cy="296394"/>
            </a:xfrm>
            <a:prstGeom prst="rect">
              <a:avLst/>
            </a:prstGeom>
            <a:noFill/>
          </p:spPr>
          <p:txBody>
            <a:bodyPr wrap="square" rtlCol="0">
              <a:spAutoFit/>
            </a:bodyPr>
            <a:lstStyle/>
            <a:p>
              <a:r>
                <a:rPr lang="en-US" sz="2400">
                  <a:solidFill>
                    <a:schemeClr val="bg1"/>
                  </a:solidFill>
                  <a:latin typeface="Arial Black" panose="020B0A04020102020204" pitchFamily="34" charset="0"/>
                </a:rPr>
                <a:t>2024</a:t>
              </a:r>
            </a:p>
          </p:txBody>
        </p:sp>
      </p:grpSp>
      <p:sp>
        <p:nvSpPr>
          <p:cNvPr id="8" name="TextBox 7">
            <a:extLst>
              <a:ext uri="{FF2B5EF4-FFF2-40B4-BE49-F238E27FC236}">
                <a16:creationId xmlns:a16="http://schemas.microsoft.com/office/drawing/2014/main" id="{73AC507A-956B-386E-474C-7509A67A6D97}"/>
              </a:ext>
            </a:extLst>
          </p:cNvPr>
          <p:cNvSpPr txBox="1"/>
          <p:nvPr/>
        </p:nvSpPr>
        <p:spPr>
          <a:xfrm>
            <a:off x="3513285" y="1765592"/>
            <a:ext cx="1574801" cy="461665"/>
          </a:xfrm>
          <a:prstGeom prst="rect">
            <a:avLst/>
          </a:prstGeom>
          <a:noFill/>
        </p:spPr>
        <p:txBody>
          <a:bodyPr wrap="square" rtlCol="0">
            <a:spAutoFit/>
          </a:bodyPr>
          <a:lstStyle/>
          <a:p>
            <a:r>
              <a:rPr lang="en-US" sz="2400">
                <a:solidFill>
                  <a:schemeClr val="bg1"/>
                </a:solidFill>
                <a:latin typeface="Arial Black" panose="020B0A04020102020204" pitchFamily="34" charset="0"/>
              </a:rPr>
              <a:t>2019</a:t>
            </a:r>
          </a:p>
        </p:txBody>
      </p:sp>
      <p:sp>
        <p:nvSpPr>
          <p:cNvPr id="9" name="TextBox 8">
            <a:extLst>
              <a:ext uri="{FF2B5EF4-FFF2-40B4-BE49-F238E27FC236}">
                <a16:creationId xmlns:a16="http://schemas.microsoft.com/office/drawing/2014/main" id="{1F613CD6-D613-1F01-0D57-234DAA35D8A0}"/>
              </a:ext>
            </a:extLst>
          </p:cNvPr>
          <p:cNvSpPr txBox="1"/>
          <p:nvPr/>
        </p:nvSpPr>
        <p:spPr>
          <a:xfrm>
            <a:off x="1090052" y="3971767"/>
            <a:ext cx="2278303" cy="830997"/>
          </a:xfrm>
          <a:prstGeom prst="rect">
            <a:avLst/>
          </a:prstGeom>
          <a:solidFill>
            <a:srgbClr val="FFFF00"/>
          </a:solidFill>
        </p:spPr>
        <p:txBody>
          <a:bodyPr wrap="square" rtlCol="0">
            <a:spAutoFit/>
          </a:bodyPr>
          <a:lstStyle/>
          <a:p>
            <a:r>
              <a:rPr lang="en-US" sz="2400"/>
              <a:t>$126K Overlay Recommended</a:t>
            </a:r>
          </a:p>
        </p:txBody>
      </p:sp>
      <p:sp>
        <p:nvSpPr>
          <p:cNvPr id="15" name="TextBox 14">
            <a:extLst>
              <a:ext uri="{FF2B5EF4-FFF2-40B4-BE49-F238E27FC236}">
                <a16:creationId xmlns:a16="http://schemas.microsoft.com/office/drawing/2014/main" id="{EE491A8C-E7AE-6002-CE20-3E474244683F}"/>
              </a:ext>
            </a:extLst>
          </p:cNvPr>
          <p:cNvSpPr txBox="1"/>
          <p:nvPr/>
        </p:nvSpPr>
        <p:spPr>
          <a:xfrm>
            <a:off x="9276284" y="4045028"/>
            <a:ext cx="2278303" cy="830997"/>
          </a:xfrm>
          <a:prstGeom prst="rect">
            <a:avLst/>
          </a:prstGeom>
          <a:solidFill>
            <a:srgbClr val="FF0000"/>
          </a:solidFill>
        </p:spPr>
        <p:txBody>
          <a:bodyPr wrap="square" rtlCol="0">
            <a:spAutoFit/>
          </a:bodyPr>
          <a:lstStyle/>
          <a:p>
            <a:r>
              <a:rPr lang="en-US" sz="2400">
                <a:solidFill>
                  <a:schemeClr val="bg1"/>
                </a:solidFill>
              </a:rPr>
              <a:t>$400k+ Total Reconstruction</a:t>
            </a:r>
          </a:p>
        </p:txBody>
      </p:sp>
      <p:sp>
        <p:nvSpPr>
          <p:cNvPr id="3" name="Isosceles Triangle 2">
            <a:extLst>
              <a:ext uri="{FF2B5EF4-FFF2-40B4-BE49-F238E27FC236}">
                <a16:creationId xmlns:a16="http://schemas.microsoft.com/office/drawing/2014/main" id="{CF67E420-3811-FA53-1CD0-EA47B1D09690}"/>
              </a:ext>
            </a:extLst>
          </p:cNvPr>
          <p:cNvSpPr/>
          <p:nvPr/>
        </p:nvSpPr>
        <p:spPr>
          <a:xfrm rot="5400000">
            <a:off x="162460" y="5526942"/>
            <a:ext cx="1325563" cy="1316235"/>
          </a:xfrm>
          <a:prstGeom prst="triangle">
            <a:avLst/>
          </a:prstGeom>
          <a:solidFill>
            <a:srgbClr val="FA91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554BE310-45C3-3D32-DCAA-FF9850BADC5D}"/>
              </a:ext>
            </a:extLst>
          </p:cNvPr>
          <p:cNvSpPr/>
          <p:nvPr/>
        </p:nvSpPr>
        <p:spPr>
          <a:xfrm rot="5400000">
            <a:off x="883820" y="5526942"/>
            <a:ext cx="1325563" cy="1316235"/>
          </a:xfrm>
          <a:prstGeom prst="triangl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65497432-B276-14A9-4ED5-1651955870FE}"/>
              </a:ext>
            </a:extLst>
          </p:cNvPr>
          <p:cNvSpPr/>
          <p:nvPr/>
        </p:nvSpPr>
        <p:spPr>
          <a:xfrm rot="5400000">
            <a:off x="1534060" y="5526942"/>
            <a:ext cx="1325563" cy="1316235"/>
          </a:xfrm>
          <a:prstGeom prst="triangl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8150286-0E0F-296C-89A1-5A538DC81B74}"/>
              </a:ext>
            </a:extLst>
          </p:cNvPr>
          <p:cNvSpPr/>
          <p:nvPr/>
        </p:nvSpPr>
        <p:spPr>
          <a:xfrm rot="5400000">
            <a:off x="2204620" y="5547262"/>
            <a:ext cx="1325563" cy="1316235"/>
          </a:xfrm>
          <a:prstGeom prs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FF207351-FE5F-5489-986C-461654AA553D}"/>
              </a:ext>
            </a:extLst>
          </p:cNvPr>
          <p:cNvSpPr/>
          <p:nvPr/>
        </p:nvSpPr>
        <p:spPr>
          <a:xfrm rot="5400000">
            <a:off x="2895500" y="5557422"/>
            <a:ext cx="1325563" cy="1316235"/>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508FD95-AE06-910C-A685-09A56B7A4907}"/>
              </a:ext>
            </a:extLst>
          </p:cNvPr>
          <p:cNvSpPr txBox="1"/>
          <p:nvPr/>
        </p:nvSpPr>
        <p:spPr>
          <a:xfrm>
            <a:off x="2601943" y="6034722"/>
            <a:ext cx="1533176" cy="369332"/>
          </a:xfrm>
          <a:prstGeom prst="rect">
            <a:avLst/>
          </a:prstGeom>
          <a:noFill/>
        </p:spPr>
        <p:txBody>
          <a:bodyPr wrap="square" rtlCol="0">
            <a:spAutoFit/>
          </a:bodyPr>
          <a:lstStyle/>
          <a:p>
            <a:r>
              <a:rPr lang="en-US" dirty="0">
                <a:solidFill>
                  <a:schemeClr val="bg1"/>
                </a:solidFill>
                <a:latin typeface="Arial Black" panose="020B0A04020102020204" pitchFamily="34" charset="0"/>
              </a:rPr>
              <a:t>RESULTS</a:t>
            </a:r>
          </a:p>
        </p:txBody>
      </p:sp>
    </p:spTree>
    <p:extLst>
      <p:ext uri="{BB962C8B-B14F-4D97-AF65-F5344CB8AC3E}">
        <p14:creationId xmlns:p14="http://schemas.microsoft.com/office/powerpoint/2010/main" val="292388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C4423-94A5-10A8-6734-C1E3784CCA4C}"/>
              </a:ext>
            </a:extLst>
          </p:cNvPr>
          <p:cNvSpPr>
            <a:spLocks noGrp="1"/>
          </p:cNvSpPr>
          <p:nvPr>
            <p:ph type="title"/>
          </p:nvPr>
        </p:nvSpPr>
        <p:spPr/>
        <p:txBody>
          <a:bodyPr/>
          <a:lstStyle/>
          <a:p>
            <a:r>
              <a:rPr lang="en-US" dirty="0"/>
              <a:t>CATCH-UP vs. KEEP UP</a:t>
            </a:r>
          </a:p>
        </p:txBody>
      </p:sp>
      <p:sp>
        <p:nvSpPr>
          <p:cNvPr id="3" name="Content Placeholder 2">
            <a:extLst>
              <a:ext uri="{FF2B5EF4-FFF2-40B4-BE49-F238E27FC236}">
                <a16:creationId xmlns:a16="http://schemas.microsoft.com/office/drawing/2014/main" id="{27360A30-4DF3-2501-B3E6-60121A4493C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0D0F6BE-7958-DABF-6D56-0580CCD13FA2}"/>
              </a:ext>
            </a:extLst>
          </p:cNvPr>
          <p:cNvPicPr>
            <a:picLocks noChangeAspect="1"/>
          </p:cNvPicPr>
          <p:nvPr/>
        </p:nvPicPr>
        <p:blipFill>
          <a:blip r:embed="rId3"/>
          <a:stretch>
            <a:fillRect/>
          </a:stretch>
        </p:blipFill>
        <p:spPr>
          <a:xfrm>
            <a:off x="337286" y="1663260"/>
            <a:ext cx="9860751" cy="4953850"/>
          </a:xfrm>
          <a:prstGeom prst="rect">
            <a:avLst/>
          </a:prstGeom>
        </p:spPr>
      </p:pic>
      <p:sp>
        <p:nvSpPr>
          <p:cNvPr id="5" name="TextBox 4">
            <a:extLst>
              <a:ext uri="{FF2B5EF4-FFF2-40B4-BE49-F238E27FC236}">
                <a16:creationId xmlns:a16="http://schemas.microsoft.com/office/drawing/2014/main" id="{D9EC8D6E-6EF2-C768-EA6C-6E32B91A28A0}"/>
              </a:ext>
            </a:extLst>
          </p:cNvPr>
          <p:cNvSpPr txBox="1"/>
          <p:nvPr/>
        </p:nvSpPr>
        <p:spPr>
          <a:xfrm rot="20862866">
            <a:off x="4335224" y="3955519"/>
            <a:ext cx="1157689" cy="369332"/>
          </a:xfrm>
          <a:prstGeom prst="rect">
            <a:avLst/>
          </a:prstGeom>
          <a:noFill/>
        </p:spPr>
        <p:txBody>
          <a:bodyPr wrap="none" rtlCol="0">
            <a:spAutoFit/>
          </a:bodyPr>
          <a:lstStyle/>
          <a:p>
            <a:r>
              <a:rPr lang="en-US" dirty="0">
                <a:solidFill>
                  <a:schemeClr val="accent1"/>
                </a:solidFill>
              </a:rPr>
              <a:t>Catch-Up</a:t>
            </a:r>
          </a:p>
        </p:txBody>
      </p:sp>
      <p:sp>
        <p:nvSpPr>
          <p:cNvPr id="6" name="TextBox 5">
            <a:extLst>
              <a:ext uri="{FF2B5EF4-FFF2-40B4-BE49-F238E27FC236}">
                <a16:creationId xmlns:a16="http://schemas.microsoft.com/office/drawing/2014/main" id="{7E55A83F-88D7-482A-677C-D45C436E1BDB}"/>
              </a:ext>
            </a:extLst>
          </p:cNvPr>
          <p:cNvSpPr txBox="1"/>
          <p:nvPr/>
        </p:nvSpPr>
        <p:spPr>
          <a:xfrm>
            <a:off x="6096000" y="4443791"/>
            <a:ext cx="1050800" cy="369332"/>
          </a:xfrm>
          <a:prstGeom prst="rect">
            <a:avLst/>
          </a:prstGeom>
          <a:noFill/>
        </p:spPr>
        <p:txBody>
          <a:bodyPr wrap="none" rtlCol="0">
            <a:spAutoFit/>
          </a:bodyPr>
          <a:lstStyle/>
          <a:p>
            <a:r>
              <a:rPr lang="en-US" dirty="0">
                <a:solidFill>
                  <a:srgbClr val="FA9106"/>
                </a:solidFill>
              </a:rPr>
              <a:t>Keep-Up</a:t>
            </a:r>
          </a:p>
        </p:txBody>
      </p:sp>
      <p:pic>
        <p:nvPicPr>
          <p:cNvPr id="7" name="Picture 6" descr="A drawing of a face&#10;&#10;Description automatically generated">
            <a:extLst>
              <a:ext uri="{FF2B5EF4-FFF2-40B4-BE49-F238E27FC236}">
                <a16:creationId xmlns:a16="http://schemas.microsoft.com/office/drawing/2014/main" id="{5E0088D9-118B-D8C8-3482-9AC9A8CD6787}"/>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26060" y="6172560"/>
            <a:ext cx="1719135" cy="548640"/>
          </a:xfrm>
          <a:prstGeom prst="rect">
            <a:avLst/>
          </a:prstGeom>
        </p:spPr>
      </p:pic>
      <p:pic>
        <p:nvPicPr>
          <p:cNvPr id="8" name="Picture 7" descr="A blue and white logo&#10;&#10;Description automatically generated">
            <a:extLst>
              <a:ext uri="{FF2B5EF4-FFF2-40B4-BE49-F238E27FC236}">
                <a16:creationId xmlns:a16="http://schemas.microsoft.com/office/drawing/2014/main" id="{AB700254-2111-5A70-06A4-C4FB6DA4C2F8}"/>
              </a:ext>
            </a:extLst>
          </p:cNvPr>
          <p:cNvPicPr>
            <a:picLocks noChangeAspect="1"/>
          </p:cNvPicPr>
          <p:nvPr/>
        </p:nvPicPr>
        <p:blipFill>
          <a:blip r:embed="rId5">
            <a:extLst>
              <a:ext uri="{28A0092B-C50C-407E-A947-70E740481C1C}">
                <a14:useLocalDpi xmlns:a14="http://schemas.microsoft.com/office/drawing/2010/main" val="0"/>
              </a:ext>
            </a:extLst>
          </a:blip>
          <a:srcRect l="9066" t="18035" r="9770" b="19650"/>
          <a:stretch/>
        </p:blipFill>
        <p:spPr>
          <a:xfrm>
            <a:off x="5334983" y="6156999"/>
            <a:ext cx="2080768" cy="731520"/>
          </a:xfrm>
          <a:prstGeom prst="rect">
            <a:avLst/>
          </a:prstGeom>
        </p:spPr>
      </p:pic>
      <p:pic>
        <p:nvPicPr>
          <p:cNvPr id="9" name="Picture 8" descr="A black background with blue text&#10;&#10;Description automatically generated">
            <a:extLst>
              <a:ext uri="{FF2B5EF4-FFF2-40B4-BE49-F238E27FC236}">
                <a16:creationId xmlns:a16="http://schemas.microsoft.com/office/drawing/2014/main" id="{F9C9A844-1F2F-C6A2-A354-44868A162579}"/>
              </a:ext>
            </a:extLst>
          </p:cNvPr>
          <p:cNvPicPr>
            <a:picLocks noChangeAspect="1"/>
          </p:cNvPicPr>
          <p:nvPr/>
        </p:nvPicPr>
        <p:blipFill>
          <a:blip r:embed="rId6">
            <a:extLst>
              <a:ext uri="{28A0092B-C50C-407E-A947-70E740481C1C}">
                <a14:useLocalDpi xmlns:a14="http://schemas.microsoft.com/office/drawing/2010/main" val="0"/>
              </a:ext>
            </a:extLst>
          </a:blip>
          <a:srcRect l="1743" t="9466" r="1814" b="12033"/>
          <a:stretch/>
        </p:blipFill>
        <p:spPr>
          <a:xfrm>
            <a:off x="7445090" y="6195450"/>
            <a:ext cx="2813388" cy="670450"/>
          </a:xfrm>
          <a:prstGeom prst="rect">
            <a:avLst/>
          </a:prstGeom>
        </p:spPr>
      </p:pic>
      <p:sp>
        <p:nvSpPr>
          <p:cNvPr id="10" name="Isosceles Triangle 9">
            <a:extLst>
              <a:ext uri="{FF2B5EF4-FFF2-40B4-BE49-F238E27FC236}">
                <a16:creationId xmlns:a16="http://schemas.microsoft.com/office/drawing/2014/main" id="{8DCC92CA-2790-6519-8F46-1051D219D1A5}"/>
              </a:ext>
            </a:extLst>
          </p:cNvPr>
          <p:cNvSpPr/>
          <p:nvPr/>
        </p:nvSpPr>
        <p:spPr>
          <a:xfrm rot="5400000">
            <a:off x="162460" y="5526942"/>
            <a:ext cx="1325563" cy="1316235"/>
          </a:xfrm>
          <a:prstGeom prst="triangle">
            <a:avLst/>
          </a:prstGeom>
          <a:solidFill>
            <a:srgbClr val="FA91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0D0CE68B-8965-5ACD-C771-69F794C23FAD}"/>
              </a:ext>
            </a:extLst>
          </p:cNvPr>
          <p:cNvSpPr/>
          <p:nvPr/>
        </p:nvSpPr>
        <p:spPr>
          <a:xfrm rot="5400000">
            <a:off x="883820" y="5526942"/>
            <a:ext cx="1325563" cy="1316235"/>
          </a:xfrm>
          <a:prstGeom prst="triangl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8653DC93-CB6F-06F1-C54C-FCA440D86D55}"/>
              </a:ext>
            </a:extLst>
          </p:cNvPr>
          <p:cNvSpPr/>
          <p:nvPr/>
        </p:nvSpPr>
        <p:spPr>
          <a:xfrm rot="5400000">
            <a:off x="1534060" y="5526942"/>
            <a:ext cx="1325563" cy="1316235"/>
          </a:xfrm>
          <a:prstGeom prst="triangl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C2574A1A-CB9E-F078-697D-D3EAE97FB35E}"/>
              </a:ext>
            </a:extLst>
          </p:cNvPr>
          <p:cNvSpPr/>
          <p:nvPr/>
        </p:nvSpPr>
        <p:spPr>
          <a:xfrm rot="5400000">
            <a:off x="2204620" y="5547262"/>
            <a:ext cx="1325563" cy="1316235"/>
          </a:xfrm>
          <a:prstGeom prs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35FE5294-727C-83AA-9202-69FA04E61F5A}"/>
              </a:ext>
            </a:extLst>
          </p:cNvPr>
          <p:cNvSpPr/>
          <p:nvPr/>
        </p:nvSpPr>
        <p:spPr>
          <a:xfrm rot="5400000">
            <a:off x="2895500" y="5557422"/>
            <a:ext cx="1325563" cy="1316235"/>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5B75653-BC93-063F-B531-8806DF57F2EB}"/>
              </a:ext>
            </a:extLst>
          </p:cNvPr>
          <p:cNvSpPr txBox="1"/>
          <p:nvPr/>
        </p:nvSpPr>
        <p:spPr>
          <a:xfrm>
            <a:off x="2601943" y="6034722"/>
            <a:ext cx="1533176" cy="369332"/>
          </a:xfrm>
          <a:prstGeom prst="rect">
            <a:avLst/>
          </a:prstGeom>
          <a:noFill/>
        </p:spPr>
        <p:txBody>
          <a:bodyPr wrap="square" rtlCol="0">
            <a:spAutoFit/>
          </a:bodyPr>
          <a:lstStyle/>
          <a:p>
            <a:r>
              <a:rPr lang="en-US" dirty="0">
                <a:solidFill>
                  <a:schemeClr val="bg1"/>
                </a:solidFill>
                <a:latin typeface="Arial Black" panose="020B0A04020102020204" pitchFamily="34" charset="0"/>
              </a:rPr>
              <a:t>RESULTS</a:t>
            </a:r>
          </a:p>
        </p:txBody>
      </p:sp>
    </p:spTree>
    <p:extLst>
      <p:ext uri="{BB962C8B-B14F-4D97-AF65-F5344CB8AC3E}">
        <p14:creationId xmlns:p14="http://schemas.microsoft.com/office/powerpoint/2010/main" val="2930346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53017-4CA0-6619-3B0E-540273457979}"/>
              </a:ext>
            </a:extLst>
          </p:cNvPr>
          <p:cNvSpPr>
            <a:spLocks noGrp="1"/>
          </p:cNvSpPr>
          <p:nvPr>
            <p:ph type="title"/>
          </p:nvPr>
        </p:nvSpPr>
        <p:spPr/>
        <p:txBody>
          <a:bodyPr/>
          <a:lstStyle/>
          <a:p>
            <a:r>
              <a:rPr lang="en-US" b="1">
                <a:latin typeface="Arial Narrow" panose="020B0606020202030204" pitchFamily="34" charset="0"/>
              </a:rPr>
              <a:t>NEXT STEPS</a:t>
            </a:r>
          </a:p>
        </p:txBody>
      </p:sp>
      <p:sp>
        <p:nvSpPr>
          <p:cNvPr id="3" name="Content Placeholder 2">
            <a:extLst>
              <a:ext uri="{FF2B5EF4-FFF2-40B4-BE49-F238E27FC236}">
                <a16:creationId xmlns:a16="http://schemas.microsoft.com/office/drawing/2014/main" id="{F8816D9E-940C-ADBD-F3B8-4CB64FEF07ED}"/>
              </a:ext>
            </a:extLst>
          </p:cNvPr>
          <p:cNvSpPr>
            <a:spLocks noGrp="1"/>
          </p:cNvSpPr>
          <p:nvPr>
            <p:ph idx="1"/>
          </p:nvPr>
        </p:nvSpPr>
        <p:spPr>
          <a:xfrm>
            <a:off x="838199" y="1825625"/>
            <a:ext cx="10807263" cy="4351338"/>
          </a:xfrm>
        </p:spPr>
        <p:txBody>
          <a:bodyPr>
            <a:normAutofit/>
          </a:bodyPr>
          <a:lstStyle/>
          <a:p>
            <a:pPr marL="231775" lvl="1" indent="-342900">
              <a:lnSpc>
                <a:spcPct val="107000"/>
              </a:lnSpc>
              <a:spcBef>
                <a:spcPts val="600"/>
              </a:spcBef>
              <a:tabLst>
                <a:tab pos="1438275" algn="l"/>
              </a:tabLst>
            </a:pPr>
            <a:endParaRPr lang="en-US" sz="2800" kern="100">
              <a:cs typeface="Times New Roman" panose="02020603050405020304" pitchFamily="18" charset="0"/>
            </a:endParaRPr>
          </a:p>
          <a:p>
            <a:pPr marL="688975" lvl="2" indent="-342900">
              <a:lnSpc>
                <a:spcPct val="107000"/>
              </a:lnSpc>
              <a:spcBef>
                <a:spcPts val="600"/>
              </a:spcBef>
              <a:tabLst>
                <a:tab pos="1438275" algn="l"/>
              </a:tabLst>
            </a:pPr>
            <a:endParaRPr lang="en-US" sz="2400" kern="100">
              <a:cs typeface="Times New Roman" panose="02020603050405020304" pitchFamily="18" charset="0"/>
            </a:endParaRPr>
          </a:p>
          <a:p>
            <a:pPr marL="346075" marR="0" lvl="1" indent="-346075">
              <a:lnSpc>
                <a:spcPct val="107000"/>
              </a:lnSpc>
              <a:spcBef>
                <a:spcPts val="0"/>
              </a:spcBef>
              <a:spcAft>
                <a:spcPts val="0"/>
              </a:spcAft>
              <a:buNone/>
              <a:tabLst>
                <a:tab pos="346075" algn="l"/>
              </a:tabLst>
            </a:pPr>
            <a:endParaRPr lang="en-US" kern="100">
              <a:effectLst/>
              <a:ea typeface="Aptos" panose="020B0004020202020204" pitchFamily="34" charset="0"/>
              <a:cs typeface="Times New Roman" panose="02020603050405020304" pitchFamily="18" charset="0"/>
            </a:endParaRPr>
          </a:p>
          <a:p>
            <a:pPr marL="0" lvl="1" indent="0">
              <a:lnSpc>
                <a:spcPct val="107000"/>
              </a:lnSpc>
              <a:spcBef>
                <a:spcPts val="0"/>
              </a:spcBef>
              <a:buNone/>
              <a:tabLst>
                <a:tab pos="1438275" algn="l"/>
              </a:tabLst>
            </a:pPr>
            <a:endParaRPr lang="en-US" kern="100">
              <a:cs typeface="Times New Roman" panose="02020603050405020304" pitchFamily="18" charset="0"/>
            </a:endParaRPr>
          </a:p>
          <a:p>
            <a:endParaRPr lang="en-US"/>
          </a:p>
        </p:txBody>
      </p:sp>
      <p:pic>
        <p:nvPicPr>
          <p:cNvPr id="1026" name="Picture 2">
            <a:extLst>
              <a:ext uri="{FF2B5EF4-FFF2-40B4-BE49-F238E27FC236}">
                <a16:creationId xmlns:a16="http://schemas.microsoft.com/office/drawing/2014/main" id="{A2B40ED0-4369-D3AB-061C-7035DD03F8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72100"/>
            <a:ext cx="6833937" cy="4040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720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53017-4CA0-6619-3B0E-540273457979}"/>
              </a:ext>
            </a:extLst>
          </p:cNvPr>
          <p:cNvSpPr>
            <a:spLocks noGrp="1"/>
          </p:cNvSpPr>
          <p:nvPr>
            <p:ph type="title"/>
          </p:nvPr>
        </p:nvSpPr>
        <p:spPr>
          <a:xfrm>
            <a:off x="630936" y="4562856"/>
            <a:ext cx="3419856" cy="1600200"/>
          </a:xfrm>
        </p:spPr>
        <p:txBody>
          <a:bodyPr anchor="ctr">
            <a:normAutofit/>
          </a:bodyPr>
          <a:lstStyle/>
          <a:p>
            <a:r>
              <a:rPr lang="en-US" sz="2600" b="1">
                <a:latin typeface="Arial Narrow" panose="020B0606020202030204" pitchFamily="34" charset="0"/>
              </a:rPr>
              <a:t>Projects Status: </a:t>
            </a:r>
            <a:r>
              <a:rPr lang="en-US" sz="2600" kern="100">
                <a:cs typeface="Times New Roman" panose="02020603050405020304" pitchFamily="18" charset="0"/>
              </a:rPr>
              <a:t>Where We Started vs. Where We Are Now</a:t>
            </a:r>
            <a:br>
              <a:rPr lang="en-US" sz="2600" kern="100">
                <a:cs typeface="Times New Roman" panose="02020603050405020304" pitchFamily="18" charset="0"/>
              </a:rPr>
            </a:br>
            <a:r>
              <a:rPr lang="en-US" sz="2600" b="1">
                <a:latin typeface="Arial Narrow" panose="020B0606020202030204" pitchFamily="34" charset="0"/>
              </a:rPr>
              <a:t>  </a:t>
            </a:r>
          </a:p>
        </p:txBody>
      </p:sp>
      <p:sp>
        <p:nvSpPr>
          <p:cNvPr id="3" name="Content Placeholder 2">
            <a:extLst>
              <a:ext uri="{FF2B5EF4-FFF2-40B4-BE49-F238E27FC236}">
                <a16:creationId xmlns:a16="http://schemas.microsoft.com/office/drawing/2014/main" id="{F8816D9E-940C-ADBD-F3B8-4CB64FEF07ED}"/>
              </a:ext>
            </a:extLst>
          </p:cNvPr>
          <p:cNvSpPr>
            <a:spLocks noGrp="1"/>
          </p:cNvSpPr>
          <p:nvPr>
            <p:ph idx="1"/>
          </p:nvPr>
        </p:nvSpPr>
        <p:spPr>
          <a:xfrm>
            <a:off x="4654294" y="4562856"/>
            <a:ext cx="6903721" cy="1600200"/>
          </a:xfrm>
        </p:spPr>
        <p:txBody>
          <a:bodyPr anchor="ctr">
            <a:normAutofit/>
          </a:bodyPr>
          <a:lstStyle/>
          <a:p>
            <a:pPr marL="346075" lvl="2" indent="0">
              <a:spcBef>
                <a:spcPts val="600"/>
              </a:spcBef>
              <a:buNone/>
              <a:tabLst>
                <a:tab pos="1438275" algn="l"/>
              </a:tabLst>
            </a:pPr>
            <a:endParaRPr lang="en-US" sz="2200" kern="100">
              <a:cs typeface="Times New Roman" panose="02020603050405020304" pitchFamily="18" charset="0"/>
            </a:endParaRPr>
          </a:p>
          <a:p>
            <a:pPr marL="688975" lvl="2" indent="-342900">
              <a:spcBef>
                <a:spcPts val="600"/>
              </a:spcBef>
              <a:tabLst>
                <a:tab pos="1438275" algn="l"/>
              </a:tabLst>
            </a:pPr>
            <a:endParaRPr lang="en-US" sz="2200" kern="100">
              <a:cs typeface="Times New Roman" panose="02020603050405020304" pitchFamily="18" charset="0"/>
            </a:endParaRPr>
          </a:p>
          <a:p>
            <a:pPr marL="346075" marR="0" lvl="1" indent="-346075">
              <a:spcBef>
                <a:spcPts val="0"/>
              </a:spcBef>
              <a:spcAft>
                <a:spcPts val="0"/>
              </a:spcAft>
              <a:buNone/>
              <a:tabLst>
                <a:tab pos="346075" algn="l"/>
              </a:tabLst>
            </a:pPr>
            <a:endParaRPr lang="en-US" sz="2200" kern="100">
              <a:cs typeface="Times New Roman" panose="02020603050405020304" pitchFamily="18" charset="0"/>
            </a:endParaRPr>
          </a:p>
          <a:p>
            <a:pPr marL="0" lvl="1" indent="0">
              <a:spcBef>
                <a:spcPts val="0"/>
              </a:spcBef>
              <a:buNone/>
              <a:tabLst>
                <a:tab pos="1438275" algn="l"/>
              </a:tabLst>
            </a:pPr>
            <a:endParaRPr lang="en-US" sz="2200" kern="100">
              <a:cs typeface="Times New Roman" panose="02020603050405020304" pitchFamily="18" charset="0"/>
            </a:endParaRPr>
          </a:p>
          <a:p>
            <a:endParaRPr lang="en-US" sz="2200"/>
          </a:p>
        </p:txBody>
      </p:sp>
      <p:pic>
        <p:nvPicPr>
          <p:cNvPr id="5" name="Picture 4">
            <a:extLst>
              <a:ext uri="{FF2B5EF4-FFF2-40B4-BE49-F238E27FC236}">
                <a16:creationId xmlns:a16="http://schemas.microsoft.com/office/drawing/2014/main" id="{D229B605-9890-3FFF-EBAE-FC7D1A6AC9FE}"/>
              </a:ext>
            </a:extLst>
          </p:cNvPr>
          <p:cNvPicPr>
            <a:picLocks noChangeAspect="1"/>
          </p:cNvPicPr>
          <p:nvPr/>
        </p:nvPicPr>
        <p:blipFill>
          <a:blip r:embed="rId3">
            <a:extLst>
              <a:ext uri="{28A0092B-C50C-407E-A947-70E740481C1C}">
                <a14:useLocalDpi xmlns:a14="http://schemas.microsoft.com/office/drawing/2010/main" val="0"/>
              </a:ext>
            </a:extLst>
          </a:blip>
          <a:srcRect l="8829" r="1100" b="-3"/>
          <a:stretch/>
        </p:blipFill>
        <p:spPr>
          <a:xfrm>
            <a:off x="10" y="2027092"/>
            <a:ext cx="6020894" cy="4144574"/>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pic>
        <p:nvPicPr>
          <p:cNvPr id="7" name="Picture 6" descr="A parking lot with trees and buildings in the background&#10;&#10;Description automatically generated">
            <a:extLst>
              <a:ext uri="{FF2B5EF4-FFF2-40B4-BE49-F238E27FC236}">
                <a16:creationId xmlns:a16="http://schemas.microsoft.com/office/drawing/2014/main" id="{E7E7DF2C-CD53-F299-2095-4EF6D989AA58}"/>
              </a:ext>
            </a:extLst>
          </p:cNvPr>
          <p:cNvPicPr>
            <a:picLocks noChangeAspect="1"/>
          </p:cNvPicPr>
          <p:nvPr/>
        </p:nvPicPr>
        <p:blipFill>
          <a:blip r:embed="rId4">
            <a:extLst>
              <a:ext uri="{28A0092B-C50C-407E-A947-70E740481C1C}">
                <a14:useLocalDpi xmlns:a14="http://schemas.microsoft.com/office/drawing/2010/main" val="0"/>
              </a:ext>
            </a:extLst>
          </a:blip>
          <a:srcRect r="-3" b="9534"/>
          <a:stretch/>
        </p:blipFill>
        <p:spPr>
          <a:xfrm>
            <a:off x="6096001" y="2027091"/>
            <a:ext cx="6096000" cy="4135965"/>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p:spPr>
      </p:pic>
    </p:spTree>
    <p:extLst>
      <p:ext uri="{BB962C8B-B14F-4D97-AF65-F5344CB8AC3E}">
        <p14:creationId xmlns:p14="http://schemas.microsoft.com/office/powerpoint/2010/main" val="1532414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53017-4CA0-6619-3B0E-540273457979}"/>
              </a:ext>
            </a:extLst>
          </p:cNvPr>
          <p:cNvSpPr>
            <a:spLocks noGrp="1"/>
          </p:cNvSpPr>
          <p:nvPr>
            <p:ph type="title"/>
          </p:nvPr>
        </p:nvSpPr>
        <p:spPr>
          <a:xfrm>
            <a:off x="630936" y="4562856"/>
            <a:ext cx="3419856" cy="1600200"/>
          </a:xfrm>
        </p:spPr>
        <p:txBody>
          <a:bodyPr anchor="ctr">
            <a:normAutofit/>
          </a:bodyPr>
          <a:lstStyle/>
          <a:p>
            <a:r>
              <a:rPr lang="en-US" sz="2600" b="1">
                <a:latin typeface="Arial Narrow" panose="020B0606020202030204" pitchFamily="34" charset="0"/>
              </a:rPr>
              <a:t>Projects Status: </a:t>
            </a:r>
            <a:r>
              <a:rPr lang="en-US" sz="2600" kern="100">
                <a:cs typeface="Times New Roman" panose="02020603050405020304" pitchFamily="18" charset="0"/>
              </a:rPr>
              <a:t>Where We Started vs. Where We Are Now</a:t>
            </a:r>
            <a:br>
              <a:rPr lang="en-US" sz="2600" kern="100">
                <a:cs typeface="Times New Roman" panose="02020603050405020304" pitchFamily="18" charset="0"/>
              </a:rPr>
            </a:br>
            <a:r>
              <a:rPr lang="en-US" sz="2600" b="1">
                <a:latin typeface="Arial Narrow" panose="020B0606020202030204" pitchFamily="34" charset="0"/>
              </a:rPr>
              <a:t>  </a:t>
            </a:r>
          </a:p>
        </p:txBody>
      </p:sp>
      <p:sp>
        <p:nvSpPr>
          <p:cNvPr id="3" name="Content Placeholder 2">
            <a:extLst>
              <a:ext uri="{FF2B5EF4-FFF2-40B4-BE49-F238E27FC236}">
                <a16:creationId xmlns:a16="http://schemas.microsoft.com/office/drawing/2014/main" id="{F8816D9E-940C-ADBD-F3B8-4CB64FEF07ED}"/>
              </a:ext>
            </a:extLst>
          </p:cNvPr>
          <p:cNvSpPr>
            <a:spLocks noGrp="1"/>
          </p:cNvSpPr>
          <p:nvPr>
            <p:ph idx="1"/>
          </p:nvPr>
        </p:nvSpPr>
        <p:spPr>
          <a:xfrm>
            <a:off x="4654294" y="4562856"/>
            <a:ext cx="6903721" cy="1600200"/>
          </a:xfrm>
        </p:spPr>
        <p:txBody>
          <a:bodyPr anchor="ctr">
            <a:normAutofit/>
          </a:bodyPr>
          <a:lstStyle/>
          <a:p>
            <a:pPr marL="346075" lvl="2" indent="0">
              <a:spcBef>
                <a:spcPts val="600"/>
              </a:spcBef>
              <a:buNone/>
              <a:tabLst>
                <a:tab pos="1438275" algn="l"/>
              </a:tabLst>
            </a:pPr>
            <a:endParaRPr lang="en-US" sz="2200" kern="100">
              <a:cs typeface="Times New Roman" panose="02020603050405020304" pitchFamily="18" charset="0"/>
            </a:endParaRPr>
          </a:p>
          <a:p>
            <a:pPr marL="688975" lvl="2" indent="-342900">
              <a:spcBef>
                <a:spcPts val="600"/>
              </a:spcBef>
              <a:tabLst>
                <a:tab pos="1438275" algn="l"/>
              </a:tabLst>
            </a:pPr>
            <a:endParaRPr lang="en-US" sz="2200" kern="100">
              <a:cs typeface="Times New Roman" panose="02020603050405020304" pitchFamily="18" charset="0"/>
            </a:endParaRPr>
          </a:p>
          <a:p>
            <a:pPr marL="346075" marR="0" lvl="1" indent="-346075">
              <a:spcBef>
                <a:spcPts val="0"/>
              </a:spcBef>
              <a:spcAft>
                <a:spcPts val="0"/>
              </a:spcAft>
              <a:buNone/>
              <a:tabLst>
                <a:tab pos="346075" algn="l"/>
              </a:tabLst>
            </a:pPr>
            <a:endParaRPr lang="en-US" sz="2200" kern="100">
              <a:cs typeface="Times New Roman" panose="02020603050405020304" pitchFamily="18" charset="0"/>
            </a:endParaRPr>
          </a:p>
          <a:p>
            <a:pPr marL="0" lvl="1" indent="0">
              <a:spcBef>
                <a:spcPts val="0"/>
              </a:spcBef>
              <a:buNone/>
              <a:tabLst>
                <a:tab pos="1438275" algn="l"/>
              </a:tabLst>
            </a:pPr>
            <a:endParaRPr lang="en-US" sz="2200" kern="100">
              <a:cs typeface="Times New Roman" panose="02020603050405020304" pitchFamily="18" charset="0"/>
            </a:endParaRPr>
          </a:p>
          <a:p>
            <a:endParaRPr lang="en-US" sz="2200"/>
          </a:p>
        </p:txBody>
      </p:sp>
      <p:pic>
        <p:nvPicPr>
          <p:cNvPr id="5" name="Picture 4">
            <a:extLst>
              <a:ext uri="{FF2B5EF4-FFF2-40B4-BE49-F238E27FC236}">
                <a16:creationId xmlns:a16="http://schemas.microsoft.com/office/drawing/2014/main" id="{D229B605-9890-3FFF-EBAE-FC7D1A6AC9FE}"/>
              </a:ext>
            </a:extLst>
          </p:cNvPr>
          <p:cNvPicPr>
            <a:picLocks noChangeAspect="1"/>
          </p:cNvPicPr>
          <p:nvPr/>
        </p:nvPicPr>
        <p:blipFill>
          <a:blip r:embed="rId3">
            <a:extLst>
              <a:ext uri="{28A0092B-C50C-407E-A947-70E740481C1C}">
                <a14:useLocalDpi xmlns:a14="http://schemas.microsoft.com/office/drawing/2010/main" val="0"/>
              </a:ext>
            </a:extLst>
          </a:blip>
          <a:srcRect t="16703" b="859"/>
          <a:stretch/>
        </p:blipFill>
        <p:spPr>
          <a:xfrm>
            <a:off x="26900" y="2052931"/>
            <a:ext cx="5977641" cy="4114800"/>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pic>
        <p:nvPicPr>
          <p:cNvPr id="6" name="Picture 5" descr="A parking lot with cars parked&#10;&#10;Description automatically generated">
            <a:extLst>
              <a:ext uri="{FF2B5EF4-FFF2-40B4-BE49-F238E27FC236}">
                <a16:creationId xmlns:a16="http://schemas.microsoft.com/office/drawing/2014/main" id="{9ED8664F-6722-5D15-B50C-2319D5B1BBE9}"/>
              </a:ext>
            </a:extLst>
          </p:cNvPr>
          <p:cNvPicPr>
            <a:picLocks noChangeAspect="1"/>
          </p:cNvPicPr>
          <p:nvPr/>
        </p:nvPicPr>
        <p:blipFill>
          <a:blip r:embed="rId4">
            <a:extLst>
              <a:ext uri="{28A0092B-C50C-407E-A947-70E740481C1C}">
                <a14:useLocalDpi xmlns:a14="http://schemas.microsoft.com/office/drawing/2010/main" val="0"/>
              </a:ext>
            </a:extLst>
          </a:blip>
          <a:srcRect l="4125" r="4125"/>
          <a:stretch/>
        </p:blipFill>
        <p:spPr>
          <a:xfrm>
            <a:off x="6055660" y="2052931"/>
            <a:ext cx="6064804" cy="4114800"/>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p:spPr>
      </p:pic>
    </p:spTree>
    <p:extLst>
      <p:ext uri="{BB962C8B-B14F-4D97-AF65-F5344CB8AC3E}">
        <p14:creationId xmlns:p14="http://schemas.microsoft.com/office/powerpoint/2010/main" val="42456559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53017-4CA0-6619-3B0E-540273457979}"/>
              </a:ext>
            </a:extLst>
          </p:cNvPr>
          <p:cNvSpPr>
            <a:spLocks noGrp="1"/>
          </p:cNvSpPr>
          <p:nvPr>
            <p:ph type="title"/>
          </p:nvPr>
        </p:nvSpPr>
        <p:spPr>
          <a:xfrm>
            <a:off x="630936" y="4562856"/>
            <a:ext cx="3419856" cy="1600200"/>
          </a:xfrm>
        </p:spPr>
        <p:txBody>
          <a:bodyPr anchor="ctr">
            <a:normAutofit/>
          </a:bodyPr>
          <a:lstStyle/>
          <a:p>
            <a:r>
              <a:rPr lang="en-US" sz="2600" b="1">
                <a:latin typeface="Arial Narrow" panose="020B0606020202030204" pitchFamily="34" charset="0"/>
              </a:rPr>
              <a:t>Projects Status: </a:t>
            </a:r>
            <a:r>
              <a:rPr lang="en-US" sz="2600" kern="100">
                <a:cs typeface="Times New Roman" panose="02020603050405020304" pitchFamily="18" charset="0"/>
              </a:rPr>
              <a:t>Where We Started vs. Where We Are Now</a:t>
            </a:r>
            <a:br>
              <a:rPr lang="en-US" sz="2600" kern="100">
                <a:cs typeface="Times New Roman" panose="02020603050405020304" pitchFamily="18" charset="0"/>
              </a:rPr>
            </a:br>
            <a:r>
              <a:rPr lang="en-US" sz="2600" b="1">
                <a:latin typeface="Arial Narrow" panose="020B0606020202030204" pitchFamily="34" charset="0"/>
              </a:rPr>
              <a:t>  </a:t>
            </a:r>
          </a:p>
        </p:txBody>
      </p:sp>
      <p:sp>
        <p:nvSpPr>
          <p:cNvPr id="3" name="Content Placeholder 2">
            <a:extLst>
              <a:ext uri="{FF2B5EF4-FFF2-40B4-BE49-F238E27FC236}">
                <a16:creationId xmlns:a16="http://schemas.microsoft.com/office/drawing/2014/main" id="{F8816D9E-940C-ADBD-F3B8-4CB64FEF07ED}"/>
              </a:ext>
            </a:extLst>
          </p:cNvPr>
          <p:cNvSpPr>
            <a:spLocks noGrp="1"/>
          </p:cNvSpPr>
          <p:nvPr>
            <p:ph idx="1"/>
          </p:nvPr>
        </p:nvSpPr>
        <p:spPr>
          <a:xfrm>
            <a:off x="4654294" y="4562856"/>
            <a:ext cx="6903721" cy="1600200"/>
          </a:xfrm>
        </p:spPr>
        <p:txBody>
          <a:bodyPr anchor="ctr">
            <a:normAutofit/>
          </a:bodyPr>
          <a:lstStyle/>
          <a:p>
            <a:pPr marL="346075" lvl="2" indent="0">
              <a:spcBef>
                <a:spcPts val="600"/>
              </a:spcBef>
              <a:buNone/>
              <a:tabLst>
                <a:tab pos="1438275" algn="l"/>
              </a:tabLst>
            </a:pPr>
            <a:endParaRPr lang="en-US" sz="2200" kern="100">
              <a:cs typeface="Times New Roman" panose="02020603050405020304" pitchFamily="18" charset="0"/>
            </a:endParaRPr>
          </a:p>
          <a:p>
            <a:pPr marL="688975" lvl="2" indent="-342900">
              <a:spcBef>
                <a:spcPts val="600"/>
              </a:spcBef>
              <a:tabLst>
                <a:tab pos="1438275" algn="l"/>
              </a:tabLst>
            </a:pPr>
            <a:endParaRPr lang="en-US" sz="2200" kern="100">
              <a:cs typeface="Times New Roman" panose="02020603050405020304" pitchFamily="18" charset="0"/>
            </a:endParaRPr>
          </a:p>
          <a:p>
            <a:pPr marL="346075" marR="0" lvl="1" indent="-346075">
              <a:spcBef>
                <a:spcPts val="0"/>
              </a:spcBef>
              <a:spcAft>
                <a:spcPts val="0"/>
              </a:spcAft>
              <a:buNone/>
              <a:tabLst>
                <a:tab pos="346075" algn="l"/>
              </a:tabLst>
            </a:pPr>
            <a:endParaRPr lang="en-US" sz="2200" kern="100">
              <a:cs typeface="Times New Roman" panose="02020603050405020304" pitchFamily="18" charset="0"/>
            </a:endParaRPr>
          </a:p>
          <a:p>
            <a:pPr marL="0" lvl="1" indent="0">
              <a:spcBef>
                <a:spcPts val="0"/>
              </a:spcBef>
              <a:buNone/>
              <a:tabLst>
                <a:tab pos="1438275" algn="l"/>
              </a:tabLst>
            </a:pPr>
            <a:endParaRPr lang="en-US" sz="2200" kern="100">
              <a:cs typeface="Times New Roman" panose="02020603050405020304" pitchFamily="18" charset="0"/>
            </a:endParaRPr>
          </a:p>
          <a:p>
            <a:endParaRPr lang="en-US" sz="2200"/>
          </a:p>
        </p:txBody>
      </p:sp>
      <p:pic>
        <p:nvPicPr>
          <p:cNvPr id="5" name="Picture 4">
            <a:extLst>
              <a:ext uri="{FF2B5EF4-FFF2-40B4-BE49-F238E27FC236}">
                <a16:creationId xmlns:a16="http://schemas.microsoft.com/office/drawing/2014/main" id="{D229B605-9890-3FFF-EBAE-FC7D1A6AC9FE}"/>
              </a:ext>
            </a:extLst>
          </p:cNvPr>
          <p:cNvPicPr>
            <a:picLocks noChangeAspect="1"/>
          </p:cNvPicPr>
          <p:nvPr/>
        </p:nvPicPr>
        <p:blipFill>
          <a:blip r:embed="rId3">
            <a:extLst>
              <a:ext uri="{28A0092B-C50C-407E-A947-70E740481C1C}">
                <a14:useLocalDpi xmlns:a14="http://schemas.microsoft.com/office/drawing/2010/main" val="0"/>
              </a:ext>
            </a:extLst>
          </a:blip>
          <a:srcRect l="7201" r="7201"/>
          <a:stretch/>
        </p:blipFill>
        <p:spPr>
          <a:xfrm>
            <a:off x="53800" y="2056079"/>
            <a:ext cx="5977641" cy="4114800"/>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pic>
        <p:nvPicPr>
          <p:cNvPr id="6" name="Picture 5">
            <a:extLst>
              <a:ext uri="{FF2B5EF4-FFF2-40B4-BE49-F238E27FC236}">
                <a16:creationId xmlns:a16="http://schemas.microsoft.com/office/drawing/2014/main" id="{9ED8664F-6722-5D15-B50C-2319D5B1BBE9}"/>
              </a:ext>
            </a:extLst>
          </p:cNvPr>
          <p:cNvPicPr>
            <a:picLocks noChangeAspect="1"/>
          </p:cNvPicPr>
          <p:nvPr/>
        </p:nvPicPr>
        <p:blipFill>
          <a:blip r:embed="rId4">
            <a:extLst>
              <a:ext uri="{28A0092B-C50C-407E-A947-70E740481C1C}">
                <a14:useLocalDpi xmlns:a14="http://schemas.microsoft.com/office/drawing/2010/main" val="0"/>
              </a:ext>
            </a:extLst>
          </a:blip>
          <a:srcRect t="4476" b="4476"/>
          <a:stretch/>
        </p:blipFill>
        <p:spPr>
          <a:xfrm>
            <a:off x="6073595" y="2056079"/>
            <a:ext cx="6064804" cy="4114800"/>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p:spPr>
      </p:pic>
    </p:spTree>
    <p:extLst>
      <p:ext uri="{BB962C8B-B14F-4D97-AF65-F5344CB8AC3E}">
        <p14:creationId xmlns:p14="http://schemas.microsoft.com/office/powerpoint/2010/main" val="2521803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53017-4CA0-6619-3B0E-540273457979}"/>
              </a:ext>
            </a:extLst>
          </p:cNvPr>
          <p:cNvSpPr>
            <a:spLocks noGrp="1"/>
          </p:cNvSpPr>
          <p:nvPr>
            <p:ph type="title"/>
          </p:nvPr>
        </p:nvSpPr>
        <p:spPr>
          <a:xfrm>
            <a:off x="630936" y="4562856"/>
            <a:ext cx="3419856" cy="1600200"/>
          </a:xfrm>
        </p:spPr>
        <p:txBody>
          <a:bodyPr anchor="ctr">
            <a:normAutofit/>
          </a:bodyPr>
          <a:lstStyle/>
          <a:p>
            <a:r>
              <a:rPr lang="en-US" sz="2600" b="1">
                <a:latin typeface="Arial Narrow" panose="020B0606020202030204" pitchFamily="34" charset="0"/>
              </a:rPr>
              <a:t>Projects Status: </a:t>
            </a:r>
            <a:r>
              <a:rPr lang="en-US" sz="2600" kern="100">
                <a:cs typeface="Times New Roman" panose="02020603050405020304" pitchFamily="18" charset="0"/>
              </a:rPr>
              <a:t>Where We Started vs. Where We Are Now</a:t>
            </a:r>
            <a:br>
              <a:rPr lang="en-US" sz="2600" kern="100">
                <a:cs typeface="Times New Roman" panose="02020603050405020304" pitchFamily="18" charset="0"/>
              </a:rPr>
            </a:br>
            <a:r>
              <a:rPr lang="en-US" sz="2600" b="1">
                <a:latin typeface="Arial Narrow" panose="020B0606020202030204" pitchFamily="34" charset="0"/>
              </a:rPr>
              <a:t>  </a:t>
            </a:r>
          </a:p>
        </p:txBody>
      </p:sp>
      <p:sp>
        <p:nvSpPr>
          <p:cNvPr id="3" name="Content Placeholder 2">
            <a:extLst>
              <a:ext uri="{FF2B5EF4-FFF2-40B4-BE49-F238E27FC236}">
                <a16:creationId xmlns:a16="http://schemas.microsoft.com/office/drawing/2014/main" id="{F8816D9E-940C-ADBD-F3B8-4CB64FEF07ED}"/>
              </a:ext>
            </a:extLst>
          </p:cNvPr>
          <p:cNvSpPr>
            <a:spLocks noGrp="1"/>
          </p:cNvSpPr>
          <p:nvPr>
            <p:ph idx="1"/>
          </p:nvPr>
        </p:nvSpPr>
        <p:spPr>
          <a:xfrm>
            <a:off x="4654294" y="4562856"/>
            <a:ext cx="6903721" cy="1600200"/>
          </a:xfrm>
        </p:spPr>
        <p:txBody>
          <a:bodyPr anchor="ctr">
            <a:normAutofit/>
          </a:bodyPr>
          <a:lstStyle/>
          <a:p>
            <a:pPr marL="346075" lvl="2" indent="0">
              <a:spcBef>
                <a:spcPts val="600"/>
              </a:spcBef>
              <a:buNone/>
              <a:tabLst>
                <a:tab pos="1438275" algn="l"/>
              </a:tabLst>
            </a:pPr>
            <a:endParaRPr lang="en-US" sz="2200" kern="100">
              <a:cs typeface="Times New Roman" panose="02020603050405020304" pitchFamily="18" charset="0"/>
            </a:endParaRPr>
          </a:p>
          <a:p>
            <a:pPr marL="688975" lvl="2" indent="-342900">
              <a:spcBef>
                <a:spcPts val="600"/>
              </a:spcBef>
              <a:tabLst>
                <a:tab pos="1438275" algn="l"/>
              </a:tabLst>
            </a:pPr>
            <a:endParaRPr lang="en-US" sz="2200" kern="100">
              <a:cs typeface="Times New Roman" panose="02020603050405020304" pitchFamily="18" charset="0"/>
            </a:endParaRPr>
          </a:p>
          <a:p>
            <a:pPr marL="346075" marR="0" lvl="1" indent="-346075">
              <a:spcBef>
                <a:spcPts val="0"/>
              </a:spcBef>
              <a:spcAft>
                <a:spcPts val="0"/>
              </a:spcAft>
              <a:buNone/>
              <a:tabLst>
                <a:tab pos="346075" algn="l"/>
              </a:tabLst>
            </a:pPr>
            <a:endParaRPr lang="en-US" sz="2200" kern="100">
              <a:cs typeface="Times New Roman" panose="02020603050405020304" pitchFamily="18" charset="0"/>
            </a:endParaRPr>
          </a:p>
          <a:p>
            <a:pPr marL="0" lvl="1" indent="0">
              <a:spcBef>
                <a:spcPts val="0"/>
              </a:spcBef>
              <a:buNone/>
              <a:tabLst>
                <a:tab pos="1438275" algn="l"/>
              </a:tabLst>
            </a:pPr>
            <a:endParaRPr lang="en-US" sz="2200" kern="100">
              <a:cs typeface="Times New Roman" panose="02020603050405020304" pitchFamily="18" charset="0"/>
            </a:endParaRPr>
          </a:p>
          <a:p>
            <a:endParaRPr lang="en-US" sz="2200"/>
          </a:p>
        </p:txBody>
      </p:sp>
      <p:pic>
        <p:nvPicPr>
          <p:cNvPr id="5" name="Picture 4">
            <a:extLst>
              <a:ext uri="{FF2B5EF4-FFF2-40B4-BE49-F238E27FC236}">
                <a16:creationId xmlns:a16="http://schemas.microsoft.com/office/drawing/2014/main" id="{D229B605-9890-3FFF-EBAE-FC7D1A6AC9FE}"/>
              </a:ext>
            </a:extLst>
          </p:cNvPr>
          <p:cNvPicPr>
            <a:picLocks noChangeAspect="1"/>
          </p:cNvPicPr>
          <p:nvPr/>
        </p:nvPicPr>
        <p:blipFill>
          <a:blip r:embed="rId3">
            <a:extLst>
              <a:ext uri="{28A0092B-C50C-407E-A947-70E740481C1C}">
                <a14:useLocalDpi xmlns:a14="http://schemas.microsoft.com/office/drawing/2010/main" val="0"/>
              </a:ext>
            </a:extLst>
          </a:blip>
          <a:srcRect l="19779" r="19779"/>
          <a:stretch/>
        </p:blipFill>
        <p:spPr>
          <a:xfrm>
            <a:off x="53790" y="2020575"/>
            <a:ext cx="5977641" cy="4114800"/>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pic>
        <p:nvPicPr>
          <p:cNvPr id="6" name="Picture 5">
            <a:extLst>
              <a:ext uri="{FF2B5EF4-FFF2-40B4-BE49-F238E27FC236}">
                <a16:creationId xmlns:a16="http://schemas.microsoft.com/office/drawing/2014/main" id="{9ED8664F-6722-5D15-B50C-2319D5B1BBE9}"/>
              </a:ext>
            </a:extLst>
          </p:cNvPr>
          <p:cNvPicPr>
            <a:picLocks noChangeAspect="1"/>
          </p:cNvPicPr>
          <p:nvPr/>
        </p:nvPicPr>
        <p:blipFill>
          <a:blip r:embed="rId4">
            <a:extLst>
              <a:ext uri="{28A0092B-C50C-407E-A947-70E740481C1C}">
                <a14:useLocalDpi xmlns:a14="http://schemas.microsoft.com/office/drawing/2010/main" val="0"/>
              </a:ext>
            </a:extLst>
          </a:blip>
          <a:srcRect l="5423" r="5423"/>
          <a:stretch/>
        </p:blipFill>
        <p:spPr>
          <a:xfrm>
            <a:off x="6073585" y="2020575"/>
            <a:ext cx="6064804" cy="4114800"/>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p:spPr>
      </p:pic>
    </p:spTree>
    <p:extLst>
      <p:ext uri="{BB962C8B-B14F-4D97-AF65-F5344CB8AC3E}">
        <p14:creationId xmlns:p14="http://schemas.microsoft.com/office/powerpoint/2010/main" val="22376582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53017-4CA0-6619-3B0E-540273457979}"/>
              </a:ext>
            </a:extLst>
          </p:cNvPr>
          <p:cNvSpPr>
            <a:spLocks noGrp="1"/>
          </p:cNvSpPr>
          <p:nvPr>
            <p:ph type="title"/>
          </p:nvPr>
        </p:nvSpPr>
        <p:spPr>
          <a:xfrm>
            <a:off x="1051560" y="4440602"/>
            <a:ext cx="3538728" cy="1645920"/>
          </a:xfrm>
        </p:spPr>
        <p:txBody>
          <a:bodyPr>
            <a:normAutofit/>
          </a:bodyPr>
          <a:lstStyle/>
          <a:p>
            <a:r>
              <a:rPr lang="en-US" sz="2700" b="1">
                <a:latin typeface="Arial Narrow" panose="020B0606020202030204" pitchFamily="34" charset="0"/>
              </a:rPr>
              <a:t>Projects Status: </a:t>
            </a:r>
            <a:r>
              <a:rPr lang="en-US" sz="2700" kern="100">
                <a:cs typeface="Times New Roman" panose="02020603050405020304" pitchFamily="18" charset="0"/>
              </a:rPr>
              <a:t>Where We Started vs. Where We Are Now</a:t>
            </a:r>
            <a:br>
              <a:rPr lang="en-US" sz="2700" kern="100">
                <a:cs typeface="Times New Roman" panose="02020603050405020304" pitchFamily="18" charset="0"/>
              </a:rPr>
            </a:br>
            <a:r>
              <a:rPr lang="en-US" sz="2700" b="1">
                <a:latin typeface="Arial Narrow" panose="020B0606020202030204" pitchFamily="34" charset="0"/>
              </a:rPr>
              <a:t>  </a:t>
            </a:r>
          </a:p>
        </p:txBody>
      </p:sp>
      <p:sp>
        <p:nvSpPr>
          <p:cNvPr id="3" name="Content Placeholder 2">
            <a:extLst>
              <a:ext uri="{FF2B5EF4-FFF2-40B4-BE49-F238E27FC236}">
                <a16:creationId xmlns:a16="http://schemas.microsoft.com/office/drawing/2014/main" id="{F8816D9E-940C-ADBD-F3B8-4CB64FEF07ED}"/>
              </a:ext>
            </a:extLst>
          </p:cNvPr>
          <p:cNvSpPr>
            <a:spLocks noGrp="1"/>
          </p:cNvSpPr>
          <p:nvPr>
            <p:ph idx="1"/>
          </p:nvPr>
        </p:nvSpPr>
        <p:spPr>
          <a:xfrm>
            <a:off x="5349240" y="4440602"/>
            <a:ext cx="6007608" cy="1645920"/>
          </a:xfrm>
        </p:spPr>
        <p:txBody>
          <a:bodyPr anchor="ctr">
            <a:normAutofit/>
          </a:bodyPr>
          <a:lstStyle/>
          <a:p>
            <a:pPr marL="346075" lvl="2" indent="0">
              <a:spcBef>
                <a:spcPts val="600"/>
              </a:spcBef>
              <a:buNone/>
              <a:tabLst>
                <a:tab pos="1438275" algn="l"/>
              </a:tabLst>
            </a:pPr>
            <a:endParaRPr lang="en-US" sz="1800" kern="100">
              <a:cs typeface="Times New Roman" panose="02020603050405020304" pitchFamily="18" charset="0"/>
            </a:endParaRPr>
          </a:p>
          <a:p>
            <a:pPr marL="688975" lvl="2" indent="-342900">
              <a:spcBef>
                <a:spcPts val="600"/>
              </a:spcBef>
              <a:tabLst>
                <a:tab pos="1438275" algn="l"/>
              </a:tabLst>
            </a:pPr>
            <a:endParaRPr lang="en-US" sz="1800" kern="100">
              <a:cs typeface="Times New Roman" panose="02020603050405020304" pitchFamily="18" charset="0"/>
            </a:endParaRPr>
          </a:p>
          <a:p>
            <a:pPr marL="346075" marR="0" lvl="1" indent="-346075">
              <a:spcBef>
                <a:spcPts val="0"/>
              </a:spcBef>
              <a:spcAft>
                <a:spcPts val="0"/>
              </a:spcAft>
              <a:buNone/>
              <a:tabLst>
                <a:tab pos="346075" algn="l"/>
              </a:tabLst>
            </a:pPr>
            <a:endParaRPr lang="en-US" sz="1800" kern="100">
              <a:cs typeface="Times New Roman" panose="02020603050405020304" pitchFamily="18" charset="0"/>
            </a:endParaRPr>
          </a:p>
          <a:p>
            <a:pPr marL="0" lvl="1" indent="0">
              <a:spcBef>
                <a:spcPts val="0"/>
              </a:spcBef>
              <a:buNone/>
              <a:tabLst>
                <a:tab pos="1438275" algn="l"/>
              </a:tabLst>
            </a:pPr>
            <a:endParaRPr lang="en-US" sz="1800" kern="100">
              <a:cs typeface="Times New Roman" panose="02020603050405020304" pitchFamily="18" charset="0"/>
            </a:endParaRPr>
          </a:p>
          <a:p>
            <a:endParaRPr lang="en-US" sz="1800"/>
          </a:p>
        </p:txBody>
      </p:sp>
      <p:pic>
        <p:nvPicPr>
          <p:cNvPr id="5" name="Picture 4">
            <a:extLst>
              <a:ext uri="{FF2B5EF4-FFF2-40B4-BE49-F238E27FC236}">
                <a16:creationId xmlns:a16="http://schemas.microsoft.com/office/drawing/2014/main" id="{D229B605-9890-3FFF-EBAE-FC7D1A6AC9FE}"/>
              </a:ext>
            </a:extLst>
          </p:cNvPr>
          <p:cNvPicPr>
            <a:picLocks noChangeAspect="1"/>
          </p:cNvPicPr>
          <p:nvPr/>
        </p:nvPicPr>
        <p:blipFill>
          <a:blip r:embed="rId3">
            <a:extLst>
              <a:ext uri="{28A0092B-C50C-407E-A947-70E740481C1C}">
                <a14:useLocalDpi xmlns:a14="http://schemas.microsoft.com/office/drawing/2010/main" val="0"/>
              </a:ext>
            </a:extLst>
          </a:blip>
          <a:srcRect r="15659"/>
          <a:stretch/>
        </p:blipFill>
        <p:spPr>
          <a:xfrm>
            <a:off x="17936" y="2205328"/>
            <a:ext cx="4917927" cy="4023360"/>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pic>
        <p:nvPicPr>
          <p:cNvPr id="6" name="Picture 5">
            <a:extLst>
              <a:ext uri="{FF2B5EF4-FFF2-40B4-BE49-F238E27FC236}">
                <a16:creationId xmlns:a16="http://schemas.microsoft.com/office/drawing/2014/main" id="{9ED8664F-6722-5D15-B50C-2319D5B1BBE9}"/>
              </a:ext>
            </a:extLst>
          </p:cNvPr>
          <p:cNvPicPr>
            <a:picLocks noChangeAspect="1"/>
          </p:cNvPicPr>
          <p:nvPr/>
        </p:nvPicPr>
        <p:blipFill>
          <a:blip r:embed="rId4">
            <a:extLst>
              <a:ext uri="{28A0092B-C50C-407E-A947-70E740481C1C}">
                <a14:useLocalDpi xmlns:a14="http://schemas.microsoft.com/office/drawing/2010/main" val="0"/>
              </a:ext>
            </a:extLst>
          </a:blip>
          <a:srcRect t="8566" r="1" b="25382"/>
          <a:stretch/>
        </p:blipFill>
        <p:spPr>
          <a:xfrm>
            <a:off x="5030052" y="2205328"/>
            <a:ext cx="7165995" cy="4023360"/>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spTree>
    <p:extLst>
      <p:ext uri="{BB962C8B-B14F-4D97-AF65-F5344CB8AC3E}">
        <p14:creationId xmlns:p14="http://schemas.microsoft.com/office/powerpoint/2010/main" val="4291440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816D9E-940C-ADBD-F3B8-4CB64FEF07ED}"/>
              </a:ext>
            </a:extLst>
          </p:cNvPr>
          <p:cNvSpPr>
            <a:spLocks noGrp="1"/>
          </p:cNvSpPr>
          <p:nvPr>
            <p:ph idx="1"/>
          </p:nvPr>
        </p:nvSpPr>
        <p:spPr/>
        <p:txBody>
          <a:bodyPr/>
          <a:lstStyle/>
          <a:p>
            <a:pPr marL="0" lvl="1" indent="0">
              <a:lnSpc>
                <a:spcPct val="107000"/>
              </a:lnSpc>
              <a:spcBef>
                <a:spcPts val="0"/>
              </a:spcBef>
              <a:buNone/>
              <a:tabLst>
                <a:tab pos="1438275" algn="l"/>
              </a:tabLst>
            </a:pPr>
            <a:endParaRPr lang="en-US" kern="100" dirty="0">
              <a:solidFill>
                <a:schemeClr val="tx1">
                  <a:lumMod val="65000"/>
                  <a:lumOff val="35000"/>
                </a:schemeClr>
              </a:solidFill>
              <a:cs typeface="Times New Roman" panose="02020603050405020304" pitchFamily="18" charset="0"/>
            </a:endParaRPr>
          </a:p>
          <a:p>
            <a:endParaRPr lang="en-US" dirty="0">
              <a:solidFill>
                <a:schemeClr val="tx1">
                  <a:lumMod val="65000"/>
                  <a:lumOff val="35000"/>
                </a:schemeClr>
              </a:solidFill>
            </a:endParaRPr>
          </a:p>
        </p:txBody>
      </p:sp>
      <p:sp>
        <p:nvSpPr>
          <p:cNvPr id="4" name="Title 1">
            <a:extLst>
              <a:ext uri="{FF2B5EF4-FFF2-40B4-BE49-F238E27FC236}">
                <a16:creationId xmlns:a16="http://schemas.microsoft.com/office/drawing/2014/main" id="{95B53017-4CA0-6619-3B0E-540273457979}"/>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Narrow" panose="020B0606020202030204" pitchFamily="34" charset="0"/>
                <a:ea typeface="+mj-ea"/>
                <a:cs typeface="+mj-cs"/>
              </a:defRPr>
            </a:lvl1pPr>
          </a:lstStyle>
          <a:p>
            <a:r>
              <a:rPr lang="en-US">
                <a:solidFill>
                  <a:schemeClr val="bg1"/>
                </a:solidFill>
              </a:rPr>
              <a:t>OVERVIEW</a:t>
            </a:r>
          </a:p>
        </p:txBody>
      </p:sp>
      <p:sp>
        <p:nvSpPr>
          <p:cNvPr id="2" name="Rectangle 1">
            <a:extLst>
              <a:ext uri="{FF2B5EF4-FFF2-40B4-BE49-F238E27FC236}">
                <a16:creationId xmlns:a16="http://schemas.microsoft.com/office/drawing/2014/main" id="{347A676D-B154-52F8-C5D2-1AE117632DC4}"/>
              </a:ext>
            </a:extLst>
          </p:cNvPr>
          <p:cNvSpPr/>
          <p:nvPr/>
        </p:nvSpPr>
        <p:spPr>
          <a:xfrm>
            <a:off x="1065430" y="2097741"/>
            <a:ext cx="8001000" cy="1990288"/>
          </a:xfrm>
          <a:prstGeom prst="rect">
            <a:avLst/>
          </a:prstGeom>
        </p:spPr>
        <p:txBody>
          <a:bodyPr wrap="square" lIns="91440" tIns="45720" rIns="91440" bIns="45720" anchor="t">
            <a:spAutoFit/>
          </a:bodyPr>
          <a:lstStyle/>
          <a:p>
            <a:pPr marL="342900" marR="0" lvl="0" indent="-342900">
              <a:spcBef>
                <a:spcPts val="400"/>
              </a:spcBef>
              <a:spcAft>
                <a:spcPts val="0"/>
              </a:spcAft>
              <a:buFont typeface="+mj-lt"/>
              <a:buAutoNum type="arabicPeriod"/>
            </a:pPr>
            <a:r>
              <a:rPr lang="en-US" sz="2200" b="1" dirty="0">
                <a:latin typeface="Arial Narrow" panose="020B0606020202030204" pitchFamily="34" charset="0"/>
                <a:ea typeface="Calibri"/>
                <a:cs typeface="Calibri"/>
              </a:rPr>
              <a:t>Define a Complete Asset Inventory </a:t>
            </a:r>
          </a:p>
          <a:p>
            <a:pPr marL="342900" marR="0" lvl="0" indent="-342900">
              <a:spcBef>
                <a:spcPts val="400"/>
              </a:spcBef>
              <a:spcAft>
                <a:spcPts val="0"/>
              </a:spcAft>
              <a:buFont typeface="+mj-lt"/>
              <a:buAutoNum type="arabicPeriod"/>
            </a:pPr>
            <a:r>
              <a:rPr lang="en-US" sz="2200" b="1" dirty="0">
                <a:latin typeface="Arial Narrow" panose="020B0606020202030204" pitchFamily="34" charset="0"/>
                <a:ea typeface="Calibri"/>
                <a:cs typeface="Calibri"/>
              </a:rPr>
              <a:t>Understand Network Level vs. Project Level Maintenance Strategies</a:t>
            </a:r>
          </a:p>
          <a:p>
            <a:pPr marL="342900" marR="0" lvl="0" indent="-342900">
              <a:spcBef>
                <a:spcPts val="400"/>
              </a:spcBef>
              <a:spcAft>
                <a:spcPts val="0"/>
              </a:spcAft>
              <a:buFont typeface="+mj-lt"/>
              <a:buAutoNum type="arabicPeriod"/>
            </a:pPr>
            <a:r>
              <a:rPr lang="en-US" sz="2200" b="1" dirty="0">
                <a:latin typeface="Arial Narrow" panose="020B0606020202030204" pitchFamily="34" charset="0"/>
                <a:ea typeface="Calibri"/>
                <a:cs typeface="Calibri"/>
              </a:rPr>
              <a:t>Apply an Objective Methodology for Maintenance Prioritization</a:t>
            </a:r>
          </a:p>
          <a:p>
            <a:pPr marL="342900" indent="-342900">
              <a:spcBef>
                <a:spcPts val="400"/>
              </a:spcBef>
              <a:buFont typeface="+mj-lt"/>
              <a:buAutoNum type="arabicPeriod"/>
            </a:pPr>
            <a:r>
              <a:rPr lang="en-US" sz="2200" b="1" dirty="0">
                <a:latin typeface="Arial Narrow" panose="020B0606020202030204" pitchFamily="34" charset="0"/>
                <a:ea typeface="Calibri"/>
                <a:cs typeface="Calibri"/>
              </a:rPr>
              <a:t>Optimize Expenditures and Pavement Conditions</a:t>
            </a:r>
          </a:p>
          <a:p>
            <a:pPr marL="342900" marR="0" lvl="0" indent="-342900">
              <a:spcBef>
                <a:spcPts val="400"/>
              </a:spcBef>
              <a:spcAft>
                <a:spcPts val="0"/>
              </a:spcAft>
              <a:buFont typeface="+mj-lt"/>
              <a:buAutoNum type="arabicPeriod"/>
            </a:pPr>
            <a:r>
              <a:rPr lang="en-US" sz="2200" b="1" dirty="0">
                <a:latin typeface="Arial Narrow" panose="020B0606020202030204" pitchFamily="34" charset="0"/>
                <a:ea typeface="Calibri"/>
                <a:cs typeface="Calibri"/>
              </a:rPr>
              <a:t>Consider </a:t>
            </a:r>
            <a:r>
              <a:rPr lang="en-US" sz="2200" b="1" dirty="0">
                <a:effectLst/>
                <a:latin typeface="Arial Narrow" panose="020B0606020202030204" pitchFamily="34" charset="0"/>
                <a:ea typeface="Calibri"/>
                <a:cs typeface="Calibri"/>
              </a:rPr>
              <a:t>Project Planning and Construction</a:t>
            </a:r>
          </a:p>
        </p:txBody>
      </p:sp>
    </p:spTree>
    <p:extLst>
      <p:ext uri="{BB962C8B-B14F-4D97-AF65-F5344CB8AC3E}">
        <p14:creationId xmlns:p14="http://schemas.microsoft.com/office/powerpoint/2010/main" val="3497257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erial view of a city&#10;&#10;Description automatically generated">
            <a:extLst>
              <a:ext uri="{FF2B5EF4-FFF2-40B4-BE49-F238E27FC236}">
                <a16:creationId xmlns:a16="http://schemas.microsoft.com/office/drawing/2014/main" id="{E7BA038A-1A37-2611-4F81-4B7A02A6D8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62" y="1649713"/>
            <a:ext cx="8136294" cy="4683358"/>
          </a:xfrm>
          <a:prstGeom prst="rect">
            <a:avLst/>
          </a:prstGeom>
        </p:spPr>
      </p:pic>
      <p:sp>
        <p:nvSpPr>
          <p:cNvPr id="7" name="Title 6">
            <a:extLst>
              <a:ext uri="{FF2B5EF4-FFF2-40B4-BE49-F238E27FC236}">
                <a16:creationId xmlns:a16="http://schemas.microsoft.com/office/drawing/2014/main" id="{E14CA0CE-BF0F-6778-BB7F-C02E980B9B1E}"/>
              </a:ext>
            </a:extLst>
          </p:cNvPr>
          <p:cNvSpPr>
            <a:spLocks noGrp="1"/>
          </p:cNvSpPr>
          <p:nvPr>
            <p:ph type="title"/>
          </p:nvPr>
        </p:nvSpPr>
        <p:spPr>
          <a:xfrm>
            <a:off x="297011" y="524929"/>
            <a:ext cx="10515600" cy="1325563"/>
          </a:xfrm>
        </p:spPr>
        <p:txBody>
          <a:bodyPr/>
          <a:lstStyle/>
          <a:p>
            <a:r>
              <a:rPr lang="en-US">
                <a:latin typeface="Arial Narrow"/>
              </a:rPr>
              <a:t>PROJECT GENESIS </a:t>
            </a:r>
            <a:endParaRPr lang="en-US" sz="2800">
              <a:latin typeface="Arial Narrow"/>
            </a:endParaRPr>
          </a:p>
        </p:txBody>
      </p:sp>
      <p:sp>
        <p:nvSpPr>
          <p:cNvPr id="3" name="Content Placeholder 2">
            <a:extLst>
              <a:ext uri="{FF2B5EF4-FFF2-40B4-BE49-F238E27FC236}">
                <a16:creationId xmlns:a16="http://schemas.microsoft.com/office/drawing/2014/main" id="{F8816D9E-940C-ADBD-F3B8-4CB64FEF07ED}"/>
              </a:ext>
            </a:extLst>
          </p:cNvPr>
          <p:cNvSpPr>
            <a:spLocks noGrp="1"/>
          </p:cNvSpPr>
          <p:nvPr>
            <p:ph idx="1"/>
          </p:nvPr>
        </p:nvSpPr>
        <p:spPr/>
        <p:txBody>
          <a:bodyPr/>
          <a:lstStyle/>
          <a:p>
            <a:pPr marL="228600" lvl="1">
              <a:lnSpc>
                <a:spcPct val="107000"/>
              </a:lnSpc>
              <a:spcBef>
                <a:spcPts val="0"/>
              </a:spcBef>
              <a:tabLst>
                <a:tab pos="1438275" algn="l"/>
              </a:tabLst>
            </a:pPr>
            <a:endParaRPr lang="en-US" kern="100">
              <a:ea typeface="Aptos" panose="020B0004020202020204" pitchFamily="34" charset="0"/>
              <a:cs typeface="Times New Roman" panose="02020603050405020304" pitchFamily="18" charset="0"/>
            </a:endParaRPr>
          </a:p>
          <a:p>
            <a:pPr marL="0" lvl="1" indent="0">
              <a:lnSpc>
                <a:spcPct val="107000"/>
              </a:lnSpc>
              <a:spcBef>
                <a:spcPts val="0"/>
              </a:spcBef>
              <a:buNone/>
              <a:tabLst>
                <a:tab pos="1438275" algn="l"/>
              </a:tabLst>
            </a:pPr>
            <a:endParaRPr lang="en-US" kern="100">
              <a:effectLst/>
              <a:ea typeface="Aptos" panose="020B0004020202020204" pitchFamily="34" charset="0"/>
              <a:cs typeface="Times New Roman" panose="02020603050405020304" pitchFamily="18" charset="0"/>
            </a:endParaRPr>
          </a:p>
          <a:p>
            <a:endParaRPr lang="en-US"/>
          </a:p>
        </p:txBody>
      </p:sp>
      <p:pic>
        <p:nvPicPr>
          <p:cNvPr id="2" name="Picture 1" descr="A drawing of a face&#10;&#10;Description automatically generated">
            <a:extLst>
              <a:ext uri="{FF2B5EF4-FFF2-40B4-BE49-F238E27FC236}">
                <a16:creationId xmlns:a16="http://schemas.microsoft.com/office/drawing/2014/main" id="{CA2BDA07-FD7C-FAD7-06F1-D61244654F6F}"/>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26060" y="6172560"/>
            <a:ext cx="1719135" cy="548640"/>
          </a:xfrm>
          <a:prstGeom prst="rect">
            <a:avLst/>
          </a:prstGeom>
        </p:spPr>
      </p:pic>
      <p:pic>
        <p:nvPicPr>
          <p:cNvPr id="4" name="Picture 3" descr="A blue and white logo&#10;&#10;Description automatically generated">
            <a:extLst>
              <a:ext uri="{FF2B5EF4-FFF2-40B4-BE49-F238E27FC236}">
                <a16:creationId xmlns:a16="http://schemas.microsoft.com/office/drawing/2014/main" id="{1445ABDB-2E60-528F-9117-91857BC059A4}"/>
              </a:ext>
            </a:extLst>
          </p:cNvPr>
          <p:cNvPicPr>
            <a:picLocks noChangeAspect="1"/>
          </p:cNvPicPr>
          <p:nvPr/>
        </p:nvPicPr>
        <p:blipFill>
          <a:blip r:embed="rId5">
            <a:extLst>
              <a:ext uri="{28A0092B-C50C-407E-A947-70E740481C1C}">
                <a14:useLocalDpi xmlns:a14="http://schemas.microsoft.com/office/drawing/2010/main" val="0"/>
              </a:ext>
            </a:extLst>
          </a:blip>
          <a:srcRect l="9066" t="18035" r="9770" b="19650"/>
          <a:stretch/>
        </p:blipFill>
        <p:spPr>
          <a:xfrm>
            <a:off x="5334983" y="6156999"/>
            <a:ext cx="2080768" cy="731520"/>
          </a:xfrm>
          <a:prstGeom prst="rect">
            <a:avLst/>
          </a:prstGeom>
        </p:spPr>
      </p:pic>
      <p:pic>
        <p:nvPicPr>
          <p:cNvPr id="6" name="Picture 5" descr="A black background with blue text&#10;&#10;Description automatically generated">
            <a:extLst>
              <a:ext uri="{FF2B5EF4-FFF2-40B4-BE49-F238E27FC236}">
                <a16:creationId xmlns:a16="http://schemas.microsoft.com/office/drawing/2014/main" id="{EF485A76-AC9B-553C-5CCC-88C8244FF2D6}"/>
              </a:ext>
            </a:extLst>
          </p:cNvPr>
          <p:cNvPicPr>
            <a:picLocks noChangeAspect="1"/>
          </p:cNvPicPr>
          <p:nvPr/>
        </p:nvPicPr>
        <p:blipFill>
          <a:blip r:embed="rId6">
            <a:extLst>
              <a:ext uri="{28A0092B-C50C-407E-A947-70E740481C1C}">
                <a14:useLocalDpi xmlns:a14="http://schemas.microsoft.com/office/drawing/2010/main" val="0"/>
              </a:ext>
            </a:extLst>
          </a:blip>
          <a:srcRect l="1743" t="9466" r="1814" b="12033"/>
          <a:stretch/>
        </p:blipFill>
        <p:spPr>
          <a:xfrm>
            <a:off x="7445090" y="6195450"/>
            <a:ext cx="2813388" cy="670450"/>
          </a:xfrm>
          <a:prstGeom prst="rect">
            <a:avLst/>
          </a:prstGeom>
        </p:spPr>
      </p:pic>
      <p:sp>
        <p:nvSpPr>
          <p:cNvPr id="11" name="Isosceles Triangle 10">
            <a:extLst>
              <a:ext uri="{FF2B5EF4-FFF2-40B4-BE49-F238E27FC236}">
                <a16:creationId xmlns:a16="http://schemas.microsoft.com/office/drawing/2014/main" id="{D2A5B7CF-F4AC-670A-C78E-DED817C0D60C}"/>
              </a:ext>
            </a:extLst>
          </p:cNvPr>
          <p:cNvSpPr/>
          <p:nvPr/>
        </p:nvSpPr>
        <p:spPr>
          <a:xfrm rot="5400000">
            <a:off x="155098" y="5528089"/>
            <a:ext cx="1325563" cy="1316235"/>
          </a:xfrm>
          <a:prstGeom prst="triangle">
            <a:avLst/>
          </a:prstGeom>
          <a:solidFill>
            <a:srgbClr val="FA91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13A7CEF-454E-8065-6C53-E65FE696A2A7}"/>
              </a:ext>
            </a:extLst>
          </p:cNvPr>
          <p:cNvSpPr txBox="1"/>
          <p:nvPr/>
        </p:nvSpPr>
        <p:spPr>
          <a:xfrm>
            <a:off x="152225" y="5995229"/>
            <a:ext cx="1151053" cy="375920"/>
          </a:xfrm>
          <a:prstGeom prst="rect">
            <a:avLst/>
          </a:prstGeom>
          <a:noFill/>
        </p:spPr>
        <p:txBody>
          <a:bodyPr wrap="square" rtlCol="0">
            <a:spAutoFit/>
          </a:bodyPr>
          <a:lstStyle/>
          <a:p>
            <a:r>
              <a:rPr lang="en-US" dirty="0">
                <a:solidFill>
                  <a:schemeClr val="bg1"/>
                </a:solidFill>
                <a:latin typeface="Arial Black" panose="020B0A04020102020204" pitchFamily="34" charset="0"/>
              </a:rPr>
              <a:t>DATA</a:t>
            </a:r>
          </a:p>
        </p:txBody>
      </p:sp>
      <p:pic>
        <p:nvPicPr>
          <p:cNvPr id="13" name="Picture 12" descr="A map of a city&#10;&#10;Description automatically generated">
            <a:extLst>
              <a:ext uri="{FF2B5EF4-FFF2-40B4-BE49-F238E27FC236}">
                <a16:creationId xmlns:a16="http://schemas.microsoft.com/office/drawing/2014/main" id="{42FBD603-BC5C-071E-DDDE-5211C110AE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74927" y="1611635"/>
            <a:ext cx="5517074" cy="4124968"/>
          </a:xfrm>
          <a:prstGeom prst="rect">
            <a:avLst/>
          </a:prstGeom>
          <a:ln w="19050">
            <a:solidFill>
              <a:schemeClr val="bg1"/>
            </a:solidFill>
          </a:ln>
        </p:spPr>
      </p:pic>
    </p:spTree>
    <p:extLst>
      <p:ext uri="{BB962C8B-B14F-4D97-AF65-F5344CB8AC3E}">
        <p14:creationId xmlns:p14="http://schemas.microsoft.com/office/powerpoint/2010/main" val="249424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C92D4A-C7A2-E413-48CD-B538C4FC73AE}"/>
              </a:ext>
            </a:extLst>
          </p:cNvPr>
          <p:cNvPicPr>
            <a:picLocks noChangeAspect="1"/>
          </p:cNvPicPr>
          <p:nvPr/>
        </p:nvPicPr>
        <p:blipFill>
          <a:blip r:embed="rId3">
            <a:extLst>
              <a:ext uri="{28A0092B-C50C-407E-A947-70E740481C1C}">
                <a14:useLocalDpi xmlns:a14="http://schemas.microsoft.com/office/drawing/2010/main" val="0"/>
              </a:ext>
            </a:extLst>
          </a:blip>
          <a:srcRect t="7332" r="3628"/>
          <a:stretch/>
        </p:blipFill>
        <p:spPr>
          <a:xfrm>
            <a:off x="385643" y="1699498"/>
            <a:ext cx="8600616" cy="4685398"/>
          </a:xfrm>
          <a:prstGeom prst="rect">
            <a:avLst/>
          </a:prstGeom>
        </p:spPr>
      </p:pic>
      <p:sp>
        <p:nvSpPr>
          <p:cNvPr id="2" name="Title 1">
            <a:extLst>
              <a:ext uri="{FF2B5EF4-FFF2-40B4-BE49-F238E27FC236}">
                <a16:creationId xmlns:a16="http://schemas.microsoft.com/office/drawing/2014/main" id="{95B53017-4CA0-6619-3B0E-540273457979}"/>
              </a:ext>
            </a:extLst>
          </p:cNvPr>
          <p:cNvSpPr>
            <a:spLocks noGrp="1"/>
          </p:cNvSpPr>
          <p:nvPr>
            <p:ph type="title"/>
          </p:nvPr>
        </p:nvSpPr>
        <p:spPr/>
        <p:txBody>
          <a:bodyPr/>
          <a:lstStyle/>
          <a:p>
            <a:r>
              <a:rPr lang="en-US"/>
              <a:t>INVENTORY</a:t>
            </a:r>
            <a:endParaRPr lang="en-US" b="1">
              <a:latin typeface="Arial Narrow" panose="020B0606020202030204" pitchFamily="34" charset="0"/>
            </a:endParaRPr>
          </a:p>
        </p:txBody>
      </p:sp>
      <p:graphicFrame>
        <p:nvGraphicFramePr>
          <p:cNvPr id="5" name="Content Placeholder 4">
            <a:extLst>
              <a:ext uri="{FF2B5EF4-FFF2-40B4-BE49-F238E27FC236}">
                <a16:creationId xmlns:a16="http://schemas.microsoft.com/office/drawing/2014/main" id="{A1A6F2F5-E010-54A0-C46E-421043E9898B}"/>
              </a:ext>
            </a:extLst>
          </p:cNvPr>
          <p:cNvGraphicFramePr>
            <a:graphicFrameLocks noGrp="1"/>
          </p:cNvGraphicFramePr>
          <p:nvPr>
            <p:ph idx="1"/>
            <p:extLst>
              <p:ext uri="{D42A27DB-BD31-4B8C-83A1-F6EECF244321}">
                <p14:modId xmlns:p14="http://schemas.microsoft.com/office/powerpoint/2010/main" val="3476681039"/>
              </p:ext>
            </p:extLst>
          </p:nvPr>
        </p:nvGraphicFramePr>
        <p:xfrm>
          <a:off x="7328956" y="2061425"/>
          <a:ext cx="4574170" cy="1140436"/>
        </p:xfrm>
        <a:graphic>
          <a:graphicData uri="http://schemas.openxmlformats.org/drawingml/2006/table">
            <a:tbl>
              <a:tblPr>
                <a:tableStyleId>{8A107856-5554-42FB-B03E-39F5DBC370BA}</a:tableStyleId>
              </a:tblPr>
              <a:tblGrid>
                <a:gridCol w="1236743">
                  <a:extLst>
                    <a:ext uri="{9D8B030D-6E8A-4147-A177-3AD203B41FA5}">
                      <a16:colId xmlns:a16="http://schemas.microsoft.com/office/drawing/2014/main" val="4052362615"/>
                    </a:ext>
                  </a:extLst>
                </a:gridCol>
                <a:gridCol w="1622774">
                  <a:extLst>
                    <a:ext uri="{9D8B030D-6E8A-4147-A177-3AD203B41FA5}">
                      <a16:colId xmlns:a16="http://schemas.microsoft.com/office/drawing/2014/main" val="1698795247"/>
                    </a:ext>
                  </a:extLst>
                </a:gridCol>
                <a:gridCol w="1714653">
                  <a:extLst>
                    <a:ext uri="{9D8B030D-6E8A-4147-A177-3AD203B41FA5}">
                      <a16:colId xmlns:a16="http://schemas.microsoft.com/office/drawing/2014/main" val="78364447"/>
                    </a:ext>
                  </a:extLst>
                </a:gridCol>
              </a:tblGrid>
              <a:tr h="570218">
                <a:tc>
                  <a:txBody>
                    <a:bodyPr/>
                    <a:lstStyle/>
                    <a:p>
                      <a:pPr algn="ctr" fontAlgn="b"/>
                      <a:r>
                        <a:rPr lang="en-US" sz="1600" b="1" u="none" strike="noStrike" dirty="0">
                          <a:solidFill>
                            <a:schemeClr val="bg1"/>
                          </a:solidFill>
                          <a:effectLst/>
                        </a:rPr>
                        <a:t>Number</a:t>
                      </a:r>
                      <a:endParaRPr lang="en-US" sz="1600" b="1" i="0" u="none" strike="noStrike" dirty="0">
                        <a:solidFill>
                          <a:schemeClr val="bg1"/>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fontAlgn="b"/>
                      <a:r>
                        <a:rPr lang="en-US" sz="1600" b="1" u="none" strike="noStrike" dirty="0">
                          <a:solidFill>
                            <a:schemeClr val="bg1"/>
                          </a:solidFill>
                          <a:effectLst/>
                        </a:rPr>
                        <a:t>Total Area</a:t>
                      </a:r>
                      <a:endParaRPr lang="en-US" sz="1600" b="1" i="0" u="none" strike="noStrike" dirty="0">
                        <a:solidFill>
                          <a:schemeClr val="bg1"/>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fontAlgn="b"/>
                      <a:r>
                        <a:rPr lang="en-US" sz="1600" b="1" u="none" strike="noStrike" dirty="0">
                          <a:solidFill>
                            <a:schemeClr val="bg1"/>
                          </a:solidFill>
                          <a:effectLst/>
                        </a:rPr>
                        <a:t>Avg. Area of Lot</a:t>
                      </a:r>
                      <a:endParaRPr lang="en-US" sz="1600" b="1" i="0" u="none" strike="noStrike" dirty="0">
                        <a:solidFill>
                          <a:schemeClr val="bg1"/>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953370726"/>
                  </a:ext>
                </a:extLst>
              </a:tr>
              <a:tr h="570218">
                <a:tc>
                  <a:txBody>
                    <a:bodyPr/>
                    <a:lstStyle/>
                    <a:p>
                      <a:pPr algn="ctr" fontAlgn="b"/>
                      <a:r>
                        <a:rPr lang="en-US" sz="1600" b="1" u="none" strike="noStrike" dirty="0">
                          <a:effectLst/>
                        </a:rPr>
                        <a:t>163 Lots</a:t>
                      </a:r>
                      <a:endParaRPr lang="en-US" sz="1600" b="1"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u="none" strike="noStrike" dirty="0">
                          <a:effectLst/>
                        </a:rPr>
                        <a:t>478,000 SY</a:t>
                      </a:r>
                      <a:endParaRPr lang="en-US" sz="1600" b="1"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u="none" strike="noStrike" dirty="0">
                          <a:effectLst/>
                        </a:rPr>
                        <a:t>2,917 SY</a:t>
                      </a:r>
                      <a:endParaRPr lang="en-US" sz="1600" b="1"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87301508"/>
                  </a:ext>
                </a:extLst>
              </a:tr>
            </a:tbl>
          </a:graphicData>
        </a:graphic>
      </p:graphicFrame>
      <p:pic>
        <p:nvPicPr>
          <p:cNvPr id="3" name="Picture 2" descr="A drawing of a face&#10;&#10;Description automatically generated">
            <a:extLst>
              <a:ext uri="{FF2B5EF4-FFF2-40B4-BE49-F238E27FC236}">
                <a16:creationId xmlns:a16="http://schemas.microsoft.com/office/drawing/2014/main" id="{2D932A73-EA35-3D5D-97F4-BB5D16543E04}"/>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26060" y="6172560"/>
            <a:ext cx="1719135" cy="548640"/>
          </a:xfrm>
          <a:prstGeom prst="rect">
            <a:avLst/>
          </a:prstGeom>
        </p:spPr>
      </p:pic>
      <p:pic>
        <p:nvPicPr>
          <p:cNvPr id="4" name="Picture 3" descr="A blue and white logo&#10;&#10;Description automatically generated">
            <a:extLst>
              <a:ext uri="{FF2B5EF4-FFF2-40B4-BE49-F238E27FC236}">
                <a16:creationId xmlns:a16="http://schemas.microsoft.com/office/drawing/2014/main" id="{7FED1EAE-79E3-FE04-6E8F-6DA0DF59FBF0}"/>
              </a:ext>
            </a:extLst>
          </p:cNvPr>
          <p:cNvPicPr>
            <a:picLocks noChangeAspect="1"/>
          </p:cNvPicPr>
          <p:nvPr/>
        </p:nvPicPr>
        <p:blipFill>
          <a:blip r:embed="rId5">
            <a:extLst>
              <a:ext uri="{28A0092B-C50C-407E-A947-70E740481C1C}">
                <a14:useLocalDpi xmlns:a14="http://schemas.microsoft.com/office/drawing/2010/main" val="0"/>
              </a:ext>
            </a:extLst>
          </a:blip>
          <a:srcRect l="9066" t="18035" r="9770" b="19650"/>
          <a:stretch/>
        </p:blipFill>
        <p:spPr>
          <a:xfrm>
            <a:off x="5334983" y="6156999"/>
            <a:ext cx="2080768" cy="731520"/>
          </a:xfrm>
          <a:prstGeom prst="rect">
            <a:avLst/>
          </a:prstGeom>
        </p:spPr>
      </p:pic>
      <p:pic>
        <p:nvPicPr>
          <p:cNvPr id="6" name="Picture 5" descr="A black background with blue text&#10;&#10;Description automatically generated">
            <a:extLst>
              <a:ext uri="{FF2B5EF4-FFF2-40B4-BE49-F238E27FC236}">
                <a16:creationId xmlns:a16="http://schemas.microsoft.com/office/drawing/2014/main" id="{7C714D77-1743-1C40-59BE-6855A7BB074D}"/>
              </a:ext>
            </a:extLst>
          </p:cNvPr>
          <p:cNvPicPr>
            <a:picLocks noChangeAspect="1"/>
          </p:cNvPicPr>
          <p:nvPr/>
        </p:nvPicPr>
        <p:blipFill>
          <a:blip r:embed="rId6">
            <a:extLst>
              <a:ext uri="{28A0092B-C50C-407E-A947-70E740481C1C}">
                <a14:useLocalDpi xmlns:a14="http://schemas.microsoft.com/office/drawing/2010/main" val="0"/>
              </a:ext>
            </a:extLst>
          </a:blip>
          <a:srcRect l="1743" t="9466" r="1814" b="12033"/>
          <a:stretch/>
        </p:blipFill>
        <p:spPr>
          <a:xfrm>
            <a:off x="7445090" y="6195450"/>
            <a:ext cx="2813388" cy="670450"/>
          </a:xfrm>
          <a:prstGeom prst="rect">
            <a:avLst/>
          </a:prstGeom>
        </p:spPr>
      </p:pic>
      <p:sp>
        <p:nvSpPr>
          <p:cNvPr id="9" name="Isosceles Triangle 8">
            <a:extLst>
              <a:ext uri="{FF2B5EF4-FFF2-40B4-BE49-F238E27FC236}">
                <a16:creationId xmlns:a16="http://schemas.microsoft.com/office/drawing/2014/main" id="{95FDEAC1-C1C8-A4B2-9BC5-5B1146686269}"/>
              </a:ext>
            </a:extLst>
          </p:cNvPr>
          <p:cNvSpPr/>
          <p:nvPr/>
        </p:nvSpPr>
        <p:spPr>
          <a:xfrm rot="5400000">
            <a:off x="142140" y="5537102"/>
            <a:ext cx="1325563" cy="1316235"/>
          </a:xfrm>
          <a:prstGeom prst="triangle">
            <a:avLst/>
          </a:prstGeom>
          <a:solidFill>
            <a:srgbClr val="FA91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84280F7-C597-62BD-3B18-47FF28DA6F4F}"/>
              </a:ext>
            </a:extLst>
          </p:cNvPr>
          <p:cNvSpPr txBox="1"/>
          <p:nvPr/>
        </p:nvSpPr>
        <p:spPr>
          <a:xfrm>
            <a:off x="139267" y="6004242"/>
            <a:ext cx="1151053" cy="375920"/>
          </a:xfrm>
          <a:prstGeom prst="rect">
            <a:avLst/>
          </a:prstGeom>
          <a:noFill/>
        </p:spPr>
        <p:txBody>
          <a:bodyPr wrap="square" rtlCol="0">
            <a:spAutoFit/>
          </a:bodyPr>
          <a:lstStyle/>
          <a:p>
            <a:r>
              <a:rPr lang="en-US" dirty="0">
                <a:solidFill>
                  <a:schemeClr val="bg1"/>
                </a:solidFill>
                <a:latin typeface="Arial Black" panose="020B0A04020102020204" pitchFamily="34" charset="0"/>
              </a:rPr>
              <a:t>DATA</a:t>
            </a:r>
          </a:p>
        </p:txBody>
      </p:sp>
    </p:spTree>
    <p:extLst>
      <p:ext uri="{BB962C8B-B14F-4D97-AF65-F5344CB8AC3E}">
        <p14:creationId xmlns:p14="http://schemas.microsoft.com/office/powerpoint/2010/main" val="2599755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971C89E-C431-6172-D852-C38007365B6D}"/>
              </a:ext>
            </a:extLst>
          </p:cNvPr>
          <p:cNvSpPr>
            <a:spLocks noGrp="1"/>
          </p:cNvSpPr>
          <p:nvPr>
            <p:ph type="title"/>
          </p:nvPr>
        </p:nvSpPr>
        <p:spPr/>
        <p:txBody>
          <a:bodyPr/>
          <a:lstStyle/>
          <a:p>
            <a:r>
              <a:rPr lang="en-US"/>
              <a:t>CONDITION ASSESSMENT: Data Collection</a:t>
            </a:r>
          </a:p>
        </p:txBody>
      </p:sp>
      <p:sp>
        <p:nvSpPr>
          <p:cNvPr id="3" name="Content Placeholder 2">
            <a:extLst>
              <a:ext uri="{FF2B5EF4-FFF2-40B4-BE49-F238E27FC236}">
                <a16:creationId xmlns:a16="http://schemas.microsoft.com/office/drawing/2014/main" id="{F8816D9E-940C-ADBD-F3B8-4CB64FEF07ED}"/>
              </a:ext>
            </a:extLst>
          </p:cNvPr>
          <p:cNvSpPr>
            <a:spLocks noGrp="1"/>
          </p:cNvSpPr>
          <p:nvPr>
            <p:ph idx="1"/>
          </p:nvPr>
        </p:nvSpPr>
        <p:spPr>
          <a:xfrm>
            <a:off x="838200" y="1767875"/>
            <a:ext cx="10515600" cy="4351338"/>
          </a:xfrm>
        </p:spPr>
        <p:txBody>
          <a:bodyPr/>
          <a:lstStyle/>
          <a:p>
            <a:pPr marL="0" indent="0">
              <a:buNone/>
            </a:pPr>
            <a:r>
              <a:rPr lang="en-US" dirty="0">
                <a:solidFill>
                  <a:schemeClr val="tx1"/>
                </a:solidFill>
                <a:latin typeface="Arial Narrow" panose="020B0606020202030204" pitchFamily="34" charset="0"/>
              </a:rPr>
              <a:t>Mobile LiDAR:</a:t>
            </a:r>
          </a:p>
          <a:p>
            <a:pPr marL="342900" lvl="1" indent="-342900">
              <a:buFont typeface="Arial" panose="020B0604020202020204" pitchFamily="34" charset="0"/>
              <a:buChar char="•"/>
              <a:tabLst>
                <a:tab pos="228600" algn="l"/>
                <a:tab pos="457200" algn="l"/>
              </a:tabLst>
            </a:pPr>
            <a:r>
              <a:rPr lang="en-US" sz="2200" dirty="0">
                <a:solidFill>
                  <a:schemeClr val="tx1"/>
                </a:solidFill>
                <a:latin typeface="Arial Narrow" panose="020B0606020202030204" pitchFamily="34" charset="0"/>
              </a:rPr>
              <a:t>Faster</a:t>
            </a:r>
          </a:p>
          <a:p>
            <a:pPr marL="342900" lvl="1" indent="-342900">
              <a:buFont typeface="Arial" panose="020B0604020202020204" pitchFamily="34" charset="0"/>
              <a:buChar char="•"/>
              <a:tabLst>
                <a:tab pos="228600" algn="l"/>
                <a:tab pos="457200" algn="l"/>
              </a:tabLst>
            </a:pPr>
            <a:r>
              <a:rPr lang="en-US" sz="2200" dirty="0">
                <a:solidFill>
                  <a:schemeClr val="tx1"/>
                </a:solidFill>
                <a:latin typeface="Arial Narrow" panose="020B0606020202030204" pitchFamily="34" charset="0"/>
              </a:rPr>
              <a:t>Safer</a:t>
            </a:r>
          </a:p>
          <a:p>
            <a:pPr marL="342900" lvl="1" indent="-342900">
              <a:buFont typeface="Arial" panose="020B0604020202020204" pitchFamily="34" charset="0"/>
              <a:buChar char="•"/>
              <a:tabLst>
                <a:tab pos="228600" algn="l"/>
                <a:tab pos="457200" algn="l"/>
              </a:tabLst>
            </a:pPr>
            <a:r>
              <a:rPr lang="en-US" sz="2200" dirty="0">
                <a:solidFill>
                  <a:schemeClr val="tx1"/>
                </a:solidFill>
                <a:latin typeface="Arial Narrow" panose="020B0606020202030204" pitchFamily="34" charset="0"/>
              </a:rPr>
              <a:t>Minimal Traffic </a:t>
            </a:r>
            <a:r>
              <a:rPr lang="en-US" sz="2200" dirty="0"/>
              <a:t>I</a:t>
            </a:r>
            <a:r>
              <a:rPr lang="en-US" sz="2200" dirty="0">
                <a:solidFill>
                  <a:schemeClr val="tx1"/>
                </a:solidFill>
                <a:latin typeface="Arial Narrow" panose="020B0606020202030204" pitchFamily="34" charset="0"/>
              </a:rPr>
              <a:t>mpac</a:t>
            </a:r>
            <a:r>
              <a:rPr lang="en-US" sz="2200" dirty="0">
                <a:latin typeface="Arial Narrow" panose="020B0606020202030204" pitchFamily="34" charset="0"/>
              </a:rPr>
              <a:t>t</a:t>
            </a:r>
          </a:p>
          <a:p>
            <a:pPr marL="0" lvl="1" indent="0">
              <a:lnSpc>
                <a:spcPct val="107000"/>
              </a:lnSpc>
              <a:spcBef>
                <a:spcPts val="0"/>
              </a:spcBef>
              <a:buNone/>
              <a:tabLst>
                <a:tab pos="346075" algn="l"/>
              </a:tabLst>
            </a:pPr>
            <a:endParaRPr lang="en-US" kern="100" dirty="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BDD7498F-E37B-3B4D-3754-BEB5131437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5823" y="1657426"/>
            <a:ext cx="4571999" cy="2350753"/>
          </a:xfrm>
          <a:prstGeom prst="rect">
            <a:avLst/>
          </a:prstGeom>
          <a:ln>
            <a:solidFill>
              <a:schemeClr val="bg1"/>
            </a:solidFill>
          </a:ln>
        </p:spPr>
      </p:pic>
      <p:pic>
        <p:nvPicPr>
          <p:cNvPr id="7" name="Picture 6">
            <a:extLst>
              <a:ext uri="{FF2B5EF4-FFF2-40B4-BE49-F238E27FC236}">
                <a16:creationId xmlns:a16="http://schemas.microsoft.com/office/drawing/2014/main" id="{A3879ECE-2D45-2BCA-953A-4577A19864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3505200"/>
            <a:ext cx="5458510" cy="3070412"/>
          </a:xfrm>
          <a:prstGeom prst="rect">
            <a:avLst/>
          </a:prstGeom>
        </p:spPr>
      </p:pic>
      <p:pic>
        <p:nvPicPr>
          <p:cNvPr id="8" name="Picture 7">
            <a:extLst>
              <a:ext uri="{FF2B5EF4-FFF2-40B4-BE49-F238E27FC236}">
                <a16:creationId xmlns:a16="http://schemas.microsoft.com/office/drawing/2014/main" id="{6B7B8C58-BCAD-1CF4-1E8E-BD733DF2D46E}"/>
              </a:ext>
            </a:extLst>
          </p:cNvPr>
          <p:cNvPicPr>
            <a:picLocks noChangeAspect="1"/>
          </p:cNvPicPr>
          <p:nvPr/>
        </p:nvPicPr>
        <p:blipFill>
          <a:blip r:embed="rId5"/>
          <a:stretch>
            <a:fillRect/>
          </a:stretch>
        </p:blipFill>
        <p:spPr>
          <a:xfrm>
            <a:off x="6455823" y="4104139"/>
            <a:ext cx="3427766" cy="2044753"/>
          </a:xfrm>
          <a:prstGeom prst="rect">
            <a:avLst/>
          </a:prstGeom>
          <a:ln>
            <a:noFill/>
          </a:ln>
        </p:spPr>
      </p:pic>
      <p:pic>
        <p:nvPicPr>
          <p:cNvPr id="2" name="Picture 1" descr="A drawing of a face&#10;&#10;Description automatically generated">
            <a:extLst>
              <a:ext uri="{FF2B5EF4-FFF2-40B4-BE49-F238E27FC236}">
                <a16:creationId xmlns:a16="http://schemas.microsoft.com/office/drawing/2014/main" id="{29DBF4AA-D5A9-E54A-C1A9-1BA1D7C3CB6C}"/>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26060" y="6172560"/>
            <a:ext cx="1719135" cy="548640"/>
          </a:xfrm>
          <a:prstGeom prst="rect">
            <a:avLst/>
          </a:prstGeom>
        </p:spPr>
      </p:pic>
      <p:pic>
        <p:nvPicPr>
          <p:cNvPr id="5" name="Picture 4" descr="A blue and white logo&#10;&#10;Description automatically generated">
            <a:extLst>
              <a:ext uri="{FF2B5EF4-FFF2-40B4-BE49-F238E27FC236}">
                <a16:creationId xmlns:a16="http://schemas.microsoft.com/office/drawing/2014/main" id="{1073B639-30C4-207B-BCEA-B018C0946DBB}"/>
              </a:ext>
            </a:extLst>
          </p:cNvPr>
          <p:cNvPicPr>
            <a:picLocks noChangeAspect="1"/>
          </p:cNvPicPr>
          <p:nvPr/>
        </p:nvPicPr>
        <p:blipFill>
          <a:blip r:embed="rId7">
            <a:extLst>
              <a:ext uri="{28A0092B-C50C-407E-A947-70E740481C1C}">
                <a14:useLocalDpi xmlns:a14="http://schemas.microsoft.com/office/drawing/2010/main" val="0"/>
              </a:ext>
            </a:extLst>
          </a:blip>
          <a:srcRect l="9066" t="18035" r="9770" b="19650"/>
          <a:stretch/>
        </p:blipFill>
        <p:spPr>
          <a:xfrm>
            <a:off x="5334983" y="6156999"/>
            <a:ext cx="2080768" cy="731520"/>
          </a:xfrm>
          <a:prstGeom prst="rect">
            <a:avLst/>
          </a:prstGeom>
        </p:spPr>
      </p:pic>
      <p:pic>
        <p:nvPicPr>
          <p:cNvPr id="9" name="Picture 8" descr="A black background with blue text&#10;&#10;Description automatically generated">
            <a:extLst>
              <a:ext uri="{FF2B5EF4-FFF2-40B4-BE49-F238E27FC236}">
                <a16:creationId xmlns:a16="http://schemas.microsoft.com/office/drawing/2014/main" id="{A9C802CD-943B-5B1A-14D3-163EE8841A39}"/>
              </a:ext>
            </a:extLst>
          </p:cNvPr>
          <p:cNvPicPr>
            <a:picLocks noChangeAspect="1"/>
          </p:cNvPicPr>
          <p:nvPr/>
        </p:nvPicPr>
        <p:blipFill>
          <a:blip r:embed="rId8">
            <a:extLst>
              <a:ext uri="{28A0092B-C50C-407E-A947-70E740481C1C}">
                <a14:useLocalDpi xmlns:a14="http://schemas.microsoft.com/office/drawing/2010/main" val="0"/>
              </a:ext>
            </a:extLst>
          </a:blip>
          <a:srcRect l="1743" t="9466" r="1814" b="12033"/>
          <a:stretch/>
        </p:blipFill>
        <p:spPr>
          <a:xfrm>
            <a:off x="7445090" y="6195450"/>
            <a:ext cx="2813388" cy="670450"/>
          </a:xfrm>
          <a:prstGeom prst="rect">
            <a:avLst/>
          </a:prstGeom>
        </p:spPr>
      </p:pic>
      <p:sp>
        <p:nvSpPr>
          <p:cNvPr id="10" name="Isosceles Triangle 9">
            <a:extLst>
              <a:ext uri="{FF2B5EF4-FFF2-40B4-BE49-F238E27FC236}">
                <a16:creationId xmlns:a16="http://schemas.microsoft.com/office/drawing/2014/main" id="{7CC22BBB-8525-81E1-04AA-5CB623A3559D}"/>
              </a:ext>
            </a:extLst>
          </p:cNvPr>
          <p:cNvSpPr/>
          <p:nvPr/>
        </p:nvSpPr>
        <p:spPr>
          <a:xfrm rot="5400000">
            <a:off x="162460" y="5547262"/>
            <a:ext cx="1325563" cy="1316235"/>
          </a:xfrm>
          <a:prstGeom prst="triangle">
            <a:avLst/>
          </a:prstGeom>
          <a:solidFill>
            <a:srgbClr val="FA91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B17BDFC-6598-7EDC-CD6A-E4D2AB550B7C}"/>
              </a:ext>
            </a:extLst>
          </p:cNvPr>
          <p:cNvSpPr txBox="1"/>
          <p:nvPr/>
        </p:nvSpPr>
        <p:spPr>
          <a:xfrm>
            <a:off x="159587" y="6014402"/>
            <a:ext cx="1151053" cy="375920"/>
          </a:xfrm>
          <a:prstGeom prst="rect">
            <a:avLst/>
          </a:prstGeom>
          <a:noFill/>
        </p:spPr>
        <p:txBody>
          <a:bodyPr wrap="square" rtlCol="0">
            <a:spAutoFit/>
          </a:bodyPr>
          <a:lstStyle/>
          <a:p>
            <a:r>
              <a:rPr lang="en-US" dirty="0">
                <a:solidFill>
                  <a:schemeClr val="bg1"/>
                </a:solidFill>
                <a:latin typeface="Arial Black" panose="020B0A04020102020204" pitchFamily="34" charset="0"/>
              </a:rPr>
              <a:t>DATA</a:t>
            </a:r>
          </a:p>
        </p:txBody>
      </p:sp>
    </p:spTree>
    <p:extLst>
      <p:ext uri="{BB962C8B-B14F-4D97-AF65-F5344CB8AC3E}">
        <p14:creationId xmlns:p14="http://schemas.microsoft.com/office/powerpoint/2010/main" val="2088075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53017-4CA0-6619-3B0E-540273457979}"/>
              </a:ext>
            </a:extLst>
          </p:cNvPr>
          <p:cNvSpPr>
            <a:spLocks noGrp="1"/>
          </p:cNvSpPr>
          <p:nvPr>
            <p:ph type="title"/>
          </p:nvPr>
        </p:nvSpPr>
        <p:spPr>
          <a:xfrm>
            <a:off x="318246" y="849221"/>
            <a:ext cx="10515600" cy="640715"/>
          </a:xfrm>
        </p:spPr>
        <p:txBody>
          <a:bodyPr>
            <a:normAutofit fontScale="90000"/>
          </a:bodyPr>
          <a:lstStyle/>
          <a:p>
            <a:r>
              <a:rPr lang="en-US"/>
              <a:t>THE DIFFERENCE IS TECHNOLOGY</a:t>
            </a:r>
            <a:endParaRPr lang="en-US" b="1">
              <a:latin typeface="Arial Narrow" panose="020B0606020202030204" pitchFamily="34" charset="0"/>
            </a:endParaRPr>
          </a:p>
        </p:txBody>
      </p:sp>
      <p:sp>
        <p:nvSpPr>
          <p:cNvPr id="3" name="Content Placeholder 2">
            <a:extLst>
              <a:ext uri="{FF2B5EF4-FFF2-40B4-BE49-F238E27FC236}">
                <a16:creationId xmlns:a16="http://schemas.microsoft.com/office/drawing/2014/main" id="{F8816D9E-940C-ADBD-F3B8-4CB64FEF07ED}"/>
              </a:ext>
            </a:extLst>
          </p:cNvPr>
          <p:cNvSpPr>
            <a:spLocks noGrp="1"/>
          </p:cNvSpPr>
          <p:nvPr>
            <p:ph idx="1"/>
          </p:nvPr>
        </p:nvSpPr>
        <p:spPr/>
        <p:txBody>
          <a:bodyPr/>
          <a:lstStyle/>
          <a:p>
            <a:pPr marL="0" lvl="1" indent="0">
              <a:lnSpc>
                <a:spcPct val="107000"/>
              </a:lnSpc>
              <a:spcBef>
                <a:spcPts val="0"/>
              </a:spcBef>
              <a:buNone/>
              <a:tabLst>
                <a:tab pos="1438275" algn="l"/>
              </a:tabLst>
            </a:pPr>
            <a:endParaRPr lang="en-US" kern="100">
              <a:cs typeface="Times New Roman" panose="02020603050405020304" pitchFamily="18" charset="0"/>
            </a:endParaRPr>
          </a:p>
          <a:p>
            <a:endParaRPr lang="en-US"/>
          </a:p>
        </p:txBody>
      </p:sp>
      <p:pic>
        <p:nvPicPr>
          <p:cNvPr id="6" name="Picture 5">
            <a:extLst>
              <a:ext uri="{FF2B5EF4-FFF2-40B4-BE49-F238E27FC236}">
                <a16:creationId xmlns:a16="http://schemas.microsoft.com/office/drawing/2014/main" id="{E68824E7-4BFB-1F5B-252D-BF4DEE91224C}"/>
              </a:ext>
            </a:extLst>
          </p:cNvPr>
          <p:cNvPicPr>
            <a:picLocks noChangeAspect="1"/>
          </p:cNvPicPr>
          <p:nvPr/>
        </p:nvPicPr>
        <p:blipFill>
          <a:blip r:embed="rId3"/>
          <a:stretch>
            <a:fillRect/>
          </a:stretch>
        </p:blipFill>
        <p:spPr>
          <a:xfrm>
            <a:off x="157419" y="1634280"/>
            <a:ext cx="6367843" cy="5071320"/>
          </a:xfrm>
          <a:prstGeom prst="rect">
            <a:avLst/>
          </a:prstGeom>
          <a:ln w="12700">
            <a:solidFill>
              <a:schemeClr val="accent1"/>
            </a:solidFill>
          </a:ln>
        </p:spPr>
      </p:pic>
      <p:pic>
        <p:nvPicPr>
          <p:cNvPr id="8" name="Picture 7">
            <a:extLst>
              <a:ext uri="{FF2B5EF4-FFF2-40B4-BE49-F238E27FC236}">
                <a16:creationId xmlns:a16="http://schemas.microsoft.com/office/drawing/2014/main" id="{3F773AC9-7B8E-0B39-5B93-3A9E70E2180A}"/>
              </a:ext>
            </a:extLst>
          </p:cNvPr>
          <p:cNvPicPr>
            <a:picLocks noChangeAspect="1"/>
          </p:cNvPicPr>
          <p:nvPr/>
        </p:nvPicPr>
        <p:blipFill>
          <a:blip r:embed="rId4"/>
          <a:stretch>
            <a:fillRect/>
          </a:stretch>
        </p:blipFill>
        <p:spPr>
          <a:xfrm>
            <a:off x="6616476" y="1634279"/>
            <a:ext cx="4093489" cy="5071321"/>
          </a:xfrm>
          <a:prstGeom prst="rect">
            <a:avLst/>
          </a:prstGeom>
        </p:spPr>
      </p:pic>
      <p:pic>
        <p:nvPicPr>
          <p:cNvPr id="5" name="Picture 4" descr="A drone with four propellers&#10;&#10;Description automatically generated">
            <a:extLst>
              <a:ext uri="{FF2B5EF4-FFF2-40B4-BE49-F238E27FC236}">
                <a16:creationId xmlns:a16="http://schemas.microsoft.com/office/drawing/2014/main" id="{7A1D4176-6B8F-7F3D-A796-7BD77FBF9E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1518" y="903098"/>
            <a:ext cx="2999872" cy="1845054"/>
          </a:xfrm>
          <a:prstGeom prst="rect">
            <a:avLst/>
          </a:prstGeom>
        </p:spPr>
      </p:pic>
      <p:pic>
        <p:nvPicPr>
          <p:cNvPr id="7" name="Picture 6" descr="A drawing of a face&#10;&#10;Description automatically generated">
            <a:extLst>
              <a:ext uri="{FF2B5EF4-FFF2-40B4-BE49-F238E27FC236}">
                <a16:creationId xmlns:a16="http://schemas.microsoft.com/office/drawing/2014/main" id="{665C148D-4BEB-56E2-597C-FAD40D94201B}"/>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26060" y="6190316"/>
            <a:ext cx="1719135" cy="548640"/>
          </a:xfrm>
          <a:prstGeom prst="rect">
            <a:avLst/>
          </a:prstGeom>
        </p:spPr>
      </p:pic>
      <p:pic>
        <p:nvPicPr>
          <p:cNvPr id="4" name="Picture 3" descr="A drawing of a face&#10;&#10;Description automatically generated">
            <a:extLst>
              <a:ext uri="{FF2B5EF4-FFF2-40B4-BE49-F238E27FC236}">
                <a16:creationId xmlns:a16="http://schemas.microsoft.com/office/drawing/2014/main" id="{457D4279-A466-0ACA-1655-8E0FF8F43BAA}"/>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26060" y="6172560"/>
            <a:ext cx="1719135" cy="548640"/>
          </a:xfrm>
          <a:prstGeom prst="rect">
            <a:avLst/>
          </a:prstGeom>
        </p:spPr>
      </p:pic>
      <p:pic>
        <p:nvPicPr>
          <p:cNvPr id="10" name="Picture 9" descr="A blue and white logo&#10;&#10;Description automatically generated">
            <a:extLst>
              <a:ext uri="{FF2B5EF4-FFF2-40B4-BE49-F238E27FC236}">
                <a16:creationId xmlns:a16="http://schemas.microsoft.com/office/drawing/2014/main" id="{3E956639-B526-97A9-AB09-2B86871281D4}"/>
              </a:ext>
            </a:extLst>
          </p:cNvPr>
          <p:cNvPicPr>
            <a:picLocks noChangeAspect="1"/>
          </p:cNvPicPr>
          <p:nvPr/>
        </p:nvPicPr>
        <p:blipFill>
          <a:blip r:embed="rId7">
            <a:extLst>
              <a:ext uri="{28A0092B-C50C-407E-A947-70E740481C1C}">
                <a14:useLocalDpi xmlns:a14="http://schemas.microsoft.com/office/drawing/2010/main" val="0"/>
              </a:ext>
            </a:extLst>
          </a:blip>
          <a:srcRect l="9066" t="18035" r="9770" b="19650"/>
          <a:stretch/>
        </p:blipFill>
        <p:spPr>
          <a:xfrm>
            <a:off x="5334983" y="6156999"/>
            <a:ext cx="2080768" cy="731520"/>
          </a:xfrm>
          <a:prstGeom prst="rect">
            <a:avLst/>
          </a:prstGeom>
        </p:spPr>
      </p:pic>
      <p:pic>
        <p:nvPicPr>
          <p:cNvPr id="11" name="Picture 10" descr="A black background with blue text&#10;&#10;Description automatically generated">
            <a:extLst>
              <a:ext uri="{FF2B5EF4-FFF2-40B4-BE49-F238E27FC236}">
                <a16:creationId xmlns:a16="http://schemas.microsoft.com/office/drawing/2014/main" id="{496E54C7-8D12-02ED-1BC4-C82B8C187FDC}"/>
              </a:ext>
            </a:extLst>
          </p:cNvPr>
          <p:cNvPicPr>
            <a:picLocks noChangeAspect="1"/>
          </p:cNvPicPr>
          <p:nvPr/>
        </p:nvPicPr>
        <p:blipFill>
          <a:blip r:embed="rId8">
            <a:extLst>
              <a:ext uri="{28A0092B-C50C-407E-A947-70E740481C1C}">
                <a14:useLocalDpi xmlns:a14="http://schemas.microsoft.com/office/drawing/2010/main" val="0"/>
              </a:ext>
            </a:extLst>
          </a:blip>
          <a:srcRect l="1743" t="9466" r="1814" b="12033"/>
          <a:stretch/>
        </p:blipFill>
        <p:spPr>
          <a:xfrm>
            <a:off x="7445090" y="6195450"/>
            <a:ext cx="2813388" cy="670450"/>
          </a:xfrm>
          <a:prstGeom prst="rect">
            <a:avLst/>
          </a:prstGeom>
        </p:spPr>
      </p:pic>
      <p:sp>
        <p:nvSpPr>
          <p:cNvPr id="9" name="Isosceles Triangle 8">
            <a:extLst>
              <a:ext uri="{FF2B5EF4-FFF2-40B4-BE49-F238E27FC236}">
                <a16:creationId xmlns:a16="http://schemas.microsoft.com/office/drawing/2014/main" id="{E794F6A7-B813-BC2B-8FE0-94DD5AAEF7BC}"/>
              </a:ext>
            </a:extLst>
          </p:cNvPr>
          <p:cNvSpPr/>
          <p:nvPr/>
        </p:nvSpPr>
        <p:spPr>
          <a:xfrm rot="5400000">
            <a:off x="155098" y="5505202"/>
            <a:ext cx="1325563" cy="1316235"/>
          </a:xfrm>
          <a:prstGeom prst="triangle">
            <a:avLst/>
          </a:prstGeom>
          <a:solidFill>
            <a:srgbClr val="FA91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46C38C5-5CD9-70F1-996B-498E5F37CE32}"/>
              </a:ext>
            </a:extLst>
          </p:cNvPr>
          <p:cNvSpPr txBox="1"/>
          <p:nvPr/>
        </p:nvSpPr>
        <p:spPr>
          <a:xfrm>
            <a:off x="152225" y="5972342"/>
            <a:ext cx="1151053" cy="375920"/>
          </a:xfrm>
          <a:prstGeom prst="rect">
            <a:avLst/>
          </a:prstGeom>
          <a:noFill/>
        </p:spPr>
        <p:txBody>
          <a:bodyPr wrap="square" rtlCol="0">
            <a:spAutoFit/>
          </a:bodyPr>
          <a:lstStyle/>
          <a:p>
            <a:r>
              <a:rPr lang="en-US" dirty="0">
                <a:solidFill>
                  <a:schemeClr val="bg1"/>
                </a:solidFill>
                <a:latin typeface="Arial Black" panose="020B0A04020102020204" pitchFamily="34" charset="0"/>
              </a:rPr>
              <a:t>DATA</a:t>
            </a:r>
          </a:p>
        </p:txBody>
      </p:sp>
    </p:spTree>
    <p:extLst>
      <p:ext uri="{BB962C8B-B14F-4D97-AF65-F5344CB8AC3E}">
        <p14:creationId xmlns:p14="http://schemas.microsoft.com/office/powerpoint/2010/main" val="807403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53017-4CA0-6619-3B0E-540273457979}"/>
              </a:ext>
            </a:extLst>
          </p:cNvPr>
          <p:cNvSpPr>
            <a:spLocks noGrp="1"/>
          </p:cNvSpPr>
          <p:nvPr>
            <p:ph type="title"/>
          </p:nvPr>
        </p:nvSpPr>
        <p:spPr>
          <a:xfrm>
            <a:off x="305976" y="524929"/>
            <a:ext cx="10515600" cy="1325563"/>
          </a:xfrm>
        </p:spPr>
        <p:txBody>
          <a:bodyPr/>
          <a:lstStyle/>
          <a:p>
            <a:r>
              <a:rPr lang="en-US" b="1">
                <a:latin typeface="Arial Narrow" panose="020B0606020202030204" pitchFamily="34" charset="0"/>
              </a:rPr>
              <a:t>PAVEMENT CONDITION INDEX (PCI)</a:t>
            </a:r>
          </a:p>
        </p:txBody>
      </p:sp>
      <p:pic>
        <p:nvPicPr>
          <p:cNvPr id="6" name="Picture 2">
            <a:extLst>
              <a:ext uri="{FF2B5EF4-FFF2-40B4-BE49-F238E27FC236}">
                <a16:creationId xmlns:a16="http://schemas.microsoft.com/office/drawing/2014/main" id="{58DFB36F-AA38-8A3E-33C4-D69BB5D0E7E2}"/>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7822" t="22354" r="45273" b="23739"/>
          <a:stretch/>
        </p:blipFill>
        <p:spPr bwMode="auto">
          <a:xfrm>
            <a:off x="2233375" y="3157876"/>
            <a:ext cx="2213012" cy="1942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Brace 6">
            <a:extLst>
              <a:ext uri="{FF2B5EF4-FFF2-40B4-BE49-F238E27FC236}">
                <a16:creationId xmlns:a16="http://schemas.microsoft.com/office/drawing/2014/main" id="{A13B2DCA-0855-5481-ED45-F155D469D1AE}"/>
              </a:ext>
            </a:extLst>
          </p:cNvPr>
          <p:cNvSpPr/>
          <p:nvPr/>
        </p:nvSpPr>
        <p:spPr>
          <a:xfrm>
            <a:off x="6242365" y="2601063"/>
            <a:ext cx="272668" cy="428898"/>
          </a:xfrm>
          <a:prstGeom prst="rightBrace">
            <a:avLst>
              <a:gd name="adj1" fmla="val 8333"/>
              <a:gd name="adj2" fmla="val 49115"/>
            </a:avLst>
          </a:prstGeom>
          <a:ln>
            <a:solidFill>
              <a:srgbClr val="74B23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b="1">
              <a:latin typeface="Arial Black" panose="020B0A04020102020204" pitchFamily="34" charset="0"/>
            </a:endParaRPr>
          </a:p>
        </p:txBody>
      </p:sp>
      <p:pic>
        <p:nvPicPr>
          <p:cNvPr id="8" name="Picture 7">
            <a:extLst>
              <a:ext uri="{FF2B5EF4-FFF2-40B4-BE49-F238E27FC236}">
                <a16:creationId xmlns:a16="http://schemas.microsoft.com/office/drawing/2014/main" id="{A2F64CB9-2EA1-2F5A-D72D-3514387D112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401764" y="2568637"/>
            <a:ext cx="1344612" cy="3425165"/>
          </a:xfrm>
          <a:prstGeom prst="rect">
            <a:avLst/>
          </a:prstGeom>
        </p:spPr>
      </p:pic>
      <p:sp>
        <p:nvSpPr>
          <p:cNvPr id="9" name="Rectangle 8">
            <a:extLst>
              <a:ext uri="{FF2B5EF4-FFF2-40B4-BE49-F238E27FC236}">
                <a16:creationId xmlns:a16="http://schemas.microsoft.com/office/drawing/2014/main" id="{95A13535-43E7-491A-2C9C-6CD90F1442BB}"/>
              </a:ext>
            </a:extLst>
          </p:cNvPr>
          <p:cNvSpPr/>
          <p:nvPr/>
        </p:nvSpPr>
        <p:spPr>
          <a:xfrm>
            <a:off x="2854584" y="2488602"/>
            <a:ext cx="921287" cy="6692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a:extLst>
              <a:ext uri="{FF2B5EF4-FFF2-40B4-BE49-F238E27FC236}">
                <a16:creationId xmlns:a16="http://schemas.microsoft.com/office/drawing/2014/main" id="{355ACAE1-B029-D099-6B25-A1CC8BF94111}"/>
              </a:ext>
            </a:extLst>
          </p:cNvPr>
          <p:cNvSpPr txBox="1"/>
          <p:nvPr/>
        </p:nvSpPr>
        <p:spPr>
          <a:xfrm>
            <a:off x="2910357" y="2580866"/>
            <a:ext cx="809740" cy="507831"/>
          </a:xfrm>
          <a:prstGeom prst="rect">
            <a:avLst/>
          </a:prstGeom>
          <a:noFill/>
        </p:spPr>
        <p:txBody>
          <a:bodyPr wrap="square" rtlCol="0">
            <a:spAutoFit/>
          </a:bodyPr>
          <a:lstStyle/>
          <a:p>
            <a:pPr algn="ctr"/>
            <a:r>
              <a:rPr lang="en-US" sz="1350" b="1"/>
              <a:t>Distress Type</a:t>
            </a:r>
          </a:p>
        </p:txBody>
      </p:sp>
      <p:sp>
        <p:nvSpPr>
          <p:cNvPr id="11" name="Rectangle 10">
            <a:extLst>
              <a:ext uri="{FF2B5EF4-FFF2-40B4-BE49-F238E27FC236}">
                <a16:creationId xmlns:a16="http://schemas.microsoft.com/office/drawing/2014/main" id="{F32CADE2-B98B-E858-372A-B544D0937A23}"/>
              </a:ext>
            </a:extLst>
          </p:cNvPr>
          <p:cNvSpPr/>
          <p:nvPr/>
        </p:nvSpPr>
        <p:spPr>
          <a:xfrm>
            <a:off x="2865601" y="3794098"/>
            <a:ext cx="921287" cy="6692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a:extLst>
              <a:ext uri="{FF2B5EF4-FFF2-40B4-BE49-F238E27FC236}">
                <a16:creationId xmlns:a16="http://schemas.microsoft.com/office/drawing/2014/main" id="{BBBF28CA-97DA-9EF3-576F-4F0D3E98C4FC}"/>
              </a:ext>
            </a:extLst>
          </p:cNvPr>
          <p:cNvSpPr txBox="1"/>
          <p:nvPr/>
        </p:nvSpPr>
        <p:spPr>
          <a:xfrm>
            <a:off x="2921376" y="3919412"/>
            <a:ext cx="809740" cy="415498"/>
          </a:xfrm>
          <a:prstGeom prst="rect">
            <a:avLst/>
          </a:prstGeom>
          <a:noFill/>
        </p:spPr>
        <p:txBody>
          <a:bodyPr wrap="square" rtlCol="0">
            <a:spAutoFit/>
          </a:bodyPr>
          <a:lstStyle/>
          <a:p>
            <a:pPr algn="ctr"/>
            <a:r>
              <a:rPr lang="en-US" sz="2100" b="1"/>
              <a:t>PCI</a:t>
            </a:r>
          </a:p>
        </p:txBody>
      </p:sp>
      <p:sp>
        <p:nvSpPr>
          <p:cNvPr id="13" name="Rectangle 12">
            <a:extLst>
              <a:ext uri="{FF2B5EF4-FFF2-40B4-BE49-F238E27FC236}">
                <a16:creationId xmlns:a16="http://schemas.microsoft.com/office/drawing/2014/main" id="{3C0CD313-31E7-2C32-1948-50A267350946}"/>
              </a:ext>
            </a:extLst>
          </p:cNvPr>
          <p:cNvSpPr/>
          <p:nvPr/>
        </p:nvSpPr>
        <p:spPr>
          <a:xfrm>
            <a:off x="2865601" y="5099904"/>
            <a:ext cx="921287" cy="6692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a:extLst>
              <a:ext uri="{FF2B5EF4-FFF2-40B4-BE49-F238E27FC236}">
                <a16:creationId xmlns:a16="http://schemas.microsoft.com/office/drawing/2014/main" id="{A6E854B2-B3C7-BA7C-E37C-F87D715BD355}"/>
              </a:ext>
            </a:extLst>
          </p:cNvPr>
          <p:cNvSpPr txBox="1"/>
          <p:nvPr/>
        </p:nvSpPr>
        <p:spPr>
          <a:xfrm>
            <a:off x="2921375" y="5267382"/>
            <a:ext cx="921287" cy="507831"/>
          </a:xfrm>
          <a:prstGeom prst="rect">
            <a:avLst/>
          </a:prstGeom>
          <a:noFill/>
        </p:spPr>
        <p:txBody>
          <a:bodyPr wrap="square" rtlCol="0">
            <a:spAutoFit/>
          </a:bodyPr>
          <a:lstStyle/>
          <a:p>
            <a:pPr algn="ctr"/>
            <a:r>
              <a:rPr lang="en-US" sz="1350" b="1"/>
              <a:t>Distress Severity</a:t>
            </a:r>
          </a:p>
        </p:txBody>
      </p:sp>
      <p:sp>
        <p:nvSpPr>
          <p:cNvPr id="15" name="Content Placeholder 2">
            <a:extLst>
              <a:ext uri="{FF2B5EF4-FFF2-40B4-BE49-F238E27FC236}">
                <a16:creationId xmlns:a16="http://schemas.microsoft.com/office/drawing/2014/main" id="{9EB713D3-23F2-ABB6-380F-86488F80E0A1}"/>
              </a:ext>
            </a:extLst>
          </p:cNvPr>
          <p:cNvSpPr txBox="1">
            <a:spLocks/>
          </p:cNvSpPr>
          <p:nvPr/>
        </p:nvSpPr>
        <p:spPr>
          <a:xfrm>
            <a:off x="838200" y="1700504"/>
            <a:ext cx="7298674" cy="9690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363" lvl="1" indent="-233363">
              <a:spcBef>
                <a:spcPts val="1350"/>
              </a:spcBef>
              <a:tabLst>
                <a:tab pos="230188" algn="l"/>
                <a:tab pos="342900" algn="l"/>
              </a:tabLst>
            </a:pPr>
            <a:r>
              <a:rPr lang="en-US" sz="2200" dirty="0"/>
              <a:t>ASTM Standard Practice for Road and Parking Lots Pavement </a:t>
            </a:r>
            <a:br>
              <a:rPr lang="en-US" sz="2200" dirty="0"/>
            </a:br>
            <a:r>
              <a:rPr lang="en-US" sz="2200" dirty="0"/>
              <a:t>Condition Index Surveys (D6433-09) </a:t>
            </a:r>
          </a:p>
        </p:txBody>
      </p:sp>
      <p:sp>
        <p:nvSpPr>
          <p:cNvPr id="16" name="Right Brace 15">
            <a:extLst>
              <a:ext uri="{FF2B5EF4-FFF2-40B4-BE49-F238E27FC236}">
                <a16:creationId xmlns:a16="http://schemas.microsoft.com/office/drawing/2014/main" id="{13BBF639-2C4C-2951-B4B9-4E74AB1138D7}"/>
              </a:ext>
            </a:extLst>
          </p:cNvPr>
          <p:cNvSpPr/>
          <p:nvPr/>
        </p:nvSpPr>
        <p:spPr>
          <a:xfrm>
            <a:off x="6111008" y="5403861"/>
            <a:ext cx="272668" cy="428898"/>
          </a:xfrm>
          <a:prstGeom prst="rightBrace">
            <a:avLst>
              <a:gd name="adj1" fmla="val 8333"/>
              <a:gd name="adj2" fmla="val 49115"/>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b="1">
              <a:latin typeface="Arial Black" panose="020B0A04020102020204" pitchFamily="34" charset="0"/>
            </a:endParaRPr>
          </a:p>
        </p:txBody>
      </p:sp>
      <p:pic>
        <p:nvPicPr>
          <p:cNvPr id="17" name="Picture 2" descr="Image result for target icon">
            <a:extLst>
              <a:ext uri="{FF2B5EF4-FFF2-40B4-BE49-F238E27FC236}">
                <a16:creationId xmlns:a16="http://schemas.microsoft.com/office/drawing/2014/main" id="{54F876B9-A66F-A94D-B6CC-7B9C687778A8}"/>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4871" y="2188783"/>
            <a:ext cx="982130" cy="96909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Related image">
            <a:extLst>
              <a:ext uri="{FF2B5EF4-FFF2-40B4-BE49-F238E27FC236}">
                <a16:creationId xmlns:a16="http://schemas.microsoft.com/office/drawing/2014/main" id="{36A3E55A-1DB3-C1AB-9F25-2F9162E6F2CC}"/>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57773" y="5267383"/>
            <a:ext cx="1032621" cy="726420"/>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a:extLst>
              <a:ext uri="{FF2B5EF4-FFF2-40B4-BE49-F238E27FC236}">
                <a16:creationId xmlns:a16="http://schemas.microsoft.com/office/drawing/2014/main" id="{9741F514-1439-1A6F-2E6D-22203BD17B9B}"/>
              </a:ext>
            </a:extLst>
          </p:cNvPr>
          <p:cNvSpPr/>
          <p:nvPr/>
        </p:nvSpPr>
        <p:spPr>
          <a:xfrm>
            <a:off x="1294185" y="3785835"/>
            <a:ext cx="921287" cy="86902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a:t>Distress </a:t>
            </a:r>
            <a:r>
              <a:rPr lang="en-US" sz="1350" b="1">
                <a:solidFill>
                  <a:schemeClr val="tx1">
                    <a:lumMod val="95000"/>
                    <a:lumOff val="5000"/>
                  </a:schemeClr>
                </a:solidFill>
              </a:rPr>
              <a:t>Quantity</a:t>
            </a:r>
          </a:p>
          <a:p>
            <a:pPr algn="ctr"/>
            <a:endParaRPr lang="en-US" sz="1350"/>
          </a:p>
        </p:txBody>
      </p:sp>
      <p:sp>
        <p:nvSpPr>
          <p:cNvPr id="48" name="TextBox 47">
            <a:extLst>
              <a:ext uri="{FF2B5EF4-FFF2-40B4-BE49-F238E27FC236}">
                <a16:creationId xmlns:a16="http://schemas.microsoft.com/office/drawing/2014/main" id="{964942AC-EBC5-85A4-A33D-3035B06EA010}"/>
              </a:ext>
            </a:extLst>
          </p:cNvPr>
          <p:cNvSpPr txBox="1"/>
          <p:nvPr/>
        </p:nvSpPr>
        <p:spPr>
          <a:xfrm>
            <a:off x="6383676" y="5426649"/>
            <a:ext cx="2839281" cy="338554"/>
          </a:xfrm>
          <a:prstGeom prst="rect">
            <a:avLst/>
          </a:prstGeom>
          <a:noFill/>
        </p:spPr>
        <p:txBody>
          <a:bodyPr wrap="square" rtlCol="0">
            <a:spAutoFit/>
          </a:bodyPr>
          <a:lstStyle/>
          <a:p>
            <a:r>
              <a:rPr lang="en-US" sz="1600" b="1">
                <a:solidFill>
                  <a:srgbClr val="FF0000"/>
                </a:solidFill>
                <a:latin typeface="Arial Narrow" panose="020B0606020202030204" pitchFamily="34" charset="0"/>
              </a:rPr>
              <a:t>Total Reconstruction</a:t>
            </a:r>
          </a:p>
        </p:txBody>
      </p:sp>
      <p:sp>
        <p:nvSpPr>
          <p:cNvPr id="50" name="TextBox 49">
            <a:extLst>
              <a:ext uri="{FF2B5EF4-FFF2-40B4-BE49-F238E27FC236}">
                <a16:creationId xmlns:a16="http://schemas.microsoft.com/office/drawing/2014/main" id="{84F9B1ED-93C0-E714-002C-4E1F22CACA5E}"/>
              </a:ext>
            </a:extLst>
          </p:cNvPr>
          <p:cNvSpPr txBox="1"/>
          <p:nvPr/>
        </p:nvSpPr>
        <p:spPr>
          <a:xfrm>
            <a:off x="6569301" y="2627652"/>
            <a:ext cx="2768115" cy="369332"/>
          </a:xfrm>
          <a:prstGeom prst="rect">
            <a:avLst/>
          </a:prstGeom>
          <a:noFill/>
        </p:spPr>
        <p:txBody>
          <a:bodyPr wrap="square">
            <a:spAutoFit/>
          </a:bodyPr>
          <a:lstStyle/>
          <a:p>
            <a:r>
              <a:rPr lang="en-US" sz="1800" b="1">
                <a:solidFill>
                  <a:schemeClr val="accent3">
                    <a:lumMod val="75000"/>
                  </a:schemeClr>
                </a:solidFill>
                <a:latin typeface="Arial Narrow" panose="020B0606020202030204" pitchFamily="34" charset="0"/>
              </a:rPr>
              <a:t>Target of 85+</a:t>
            </a:r>
          </a:p>
        </p:txBody>
      </p:sp>
      <p:sp>
        <p:nvSpPr>
          <p:cNvPr id="3" name="Isosceles Triangle 2">
            <a:extLst>
              <a:ext uri="{FF2B5EF4-FFF2-40B4-BE49-F238E27FC236}">
                <a16:creationId xmlns:a16="http://schemas.microsoft.com/office/drawing/2014/main" id="{9CE26782-A383-A9C3-1B70-7CDC299EE49A}"/>
              </a:ext>
            </a:extLst>
          </p:cNvPr>
          <p:cNvSpPr/>
          <p:nvPr/>
        </p:nvSpPr>
        <p:spPr>
          <a:xfrm rot="5400000">
            <a:off x="152300" y="5526942"/>
            <a:ext cx="1325563" cy="1316235"/>
          </a:xfrm>
          <a:prstGeom prst="triangle">
            <a:avLst/>
          </a:prstGeom>
          <a:solidFill>
            <a:srgbClr val="FA91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F14938-B1C1-2207-9735-5EF1363244CE}"/>
              </a:ext>
            </a:extLst>
          </p:cNvPr>
          <p:cNvSpPr txBox="1"/>
          <p:nvPr/>
        </p:nvSpPr>
        <p:spPr>
          <a:xfrm>
            <a:off x="149427" y="5994082"/>
            <a:ext cx="1151053" cy="375920"/>
          </a:xfrm>
          <a:prstGeom prst="rect">
            <a:avLst/>
          </a:prstGeom>
          <a:noFill/>
        </p:spPr>
        <p:txBody>
          <a:bodyPr wrap="square" rtlCol="0">
            <a:spAutoFit/>
          </a:bodyPr>
          <a:lstStyle/>
          <a:p>
            <a:r>
              <a:rPr lang="en-US" dirty="0">
                <a:solidFill>
                  <a:schemeClr val="bg1"/>
                </a:solidFill>
                <a:latin typeface="Arial Black" panose="020B0A04020102020204" pitchFamily="34" charset="0"/>
              </a:rPr>
              <a:t>DATA</a:t>
            </a:r>
          </a:p>
        </p:txBody>
      </p:sp>
    </p:spTree>
    <p:extLst>
      <p:ext uri="{BB962C8B-B14F-4D97-AF65-F5344CB8AC3E}">
        <p14:creationId xmlns:p14="http://schemas.microsoft.com/office/powerpoint/2010/main" val="360639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4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53017-4CA0-6619-3B0E-540273457979}"/>
              </a:ext>
            </a:extLst>
          </p:cNvPr>
          <p:cNvSpPr>
            <a:spLocks noGrp="1"/>
          </p:cNvSpPr>
          <p:nvPr>
            <p:ph type="title"/>
          </p:nvPr>
        </p:nvSpPr>
        <p:spPr/>
        <p:txBody>
          <a:bodyPr/>
          <a:lstStyle/>
          <a:p>
            <a:r>
              <a:rPr lang="en-US" b="1">
                <a:latin typeface="Arial Narrow" panose="020B0606020202030204" pitchFamily="34" charset="0"/>
              </a:rPr>
              <a:t>DETERIORATION &amp; ROUTINE MAINTENANCE</a:t>
            </a:r>
          </a:p>
        </p:txBody>
      </p:sp>
      <p:sp>
        <p:nvSpPr>
          <p:cNvPr id="7" name="Rectangle 6">
            <a:extLst>
              <a:ext uri="{FF2B5EF4-FFF2-40B4-BE49-F238E27FC236}">
                <a16:creationId xmlns:a16="http://schemas.microsoft.com/office/drawing/2014/main" id="{477FE864-AF98-6528-AAF8-BD3CACE82227}"/>
              </a:ext>
            </a:extLst>
          </p:cNvPr>
          <p:cNvSpPr/>
          <p:nvPr/>
        </p:nvSpPr>
        <p:spPr>
          <a:xfrm>
            <a:off x="517040" y="1674229"/>
            <a:ext cx="10515600" cy="630942"/>
          </a:xfrm>
          <a:prstGeom prst="rect">
            <a:avLst/>
          </a:prstGeom>
        </p:spPr>
        <p:txBody>
          <a:bodyPr wrap="square">
            <a:spAutoFit/>
          </a:bodyPr>
          <a:lstStyle/>
          <a:p>
            <a:pPr marL="3657600" lvl="1" indent="-3657600">
              <a:lnSpc>
                <a:spcPts val="2100"/>
              </a:lnSpc>
            </a:pPr>
            <a:r>
              <a:rPr lang="en-US" sz="2200" b="1" dirty="0">
                <a:latin typeface="Arial Narrow" panose="020B0606020202030204" pitchFamily="34" charset="0"/>
              </a:rPr>
              <a:t>Standard Maintenance Options</a:t>
            </a:r>
            <a:r>
              <a:rPr lang="en-US" sz="2200" dirty="0">
                <a:latin typeface="Arial Narrow" panose="020B0606020202030204" pitchFamily="34" charset="0"/>
              </a:rPr>
              <a:t> –</a:t>
            </a:r>
            <a:r>
              <a:rPr lang="en-US" dirty="0">
                <a:latin typeface="Arial Narrow" panose="020B0606020202030204" pitchFamily="34" charset="0"/>
              </a:rPr>
              <a:t> 	</a:t>
            </a:r>
            <a:r>
              <a:rPr lang="en-US" sz="2200" dirty="0">
                <a:latin typeface="Arial Narrow" panose="020B0606020202030204" pitchFamily="34" charset="0"/>
              </a:rPr>
              <a:t>Zones along the deterioration curve that align with the anticipated modes of failure and expected repair need. </a:t>
            </a:r>
          </a:p>
        </p:txBody>
      </p:sp>
      <p:pic>
        <p:nvPicPr>
          <p:cNvPr id="8" name="Picture 7">
            <a:extLst>
              <a:ext uri="{FF2B5EF4-FFF2-40B4-BE49-F238E27FC236}">
                <a16:creationId xmlns:a16="http://schemas.microsoft.com/office/drawing/2014/main" id="{59F3CCF2-BA02-CD4E-4E66-D3DC9A4E256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07369" y="2219584"/>
            <a:ext cx="1171109" cy="3867451"/>
          </a:xfrm>
          <a:prstGeom prst="rect">
            <a:avLst/>
          </a:prstGeom>
        </p:spPr>
      </p:pic>
      <p:pic>
        <p:nvPicPr>
          <p:cNvPr id="3" name="Picture 2">
            <a:extLst>
              <a:ext uri="{FF2B5EF4-FFF2-40B4-BE49-F238E27FC236}">
                <a16:creationId xmlns:a16="http://schemas.microsoft.com/office/drawing/2014/main" id="{654FFDF1-E23D-8194-DE07-9DA32B1ACBCE}"/>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036" t="6287" r="2057" b="2488"/>
          <a:stretch/>
        </p:blipFill>
        <p:spPr bwMode="auto">
          <a:xfrm>
            <a:off x="1850574" y="2263385"/>
            <a:ext cx="9330430" cy="4069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269FACF-287F-CDE8-BB86-9964BAE36E08}"/>
              </a:ext>
            </a:extLst>
          </p:cNvPr>
          <p:cNvSpPr txBox="1"/>
          <p:nvPr/>
        </p:nvSpPr>
        <p:spPr>
          <a:xfrm>
            <a:off x="4176454" y="2390685"/>
            <a:ext cx="799412" cy="230832"/>
          </a:xfrm>
          <a:prstGeom prst="rect">
            <a:avLst/>
          </a:prstGeom>
          <a:solidFill>
            <a:schemeClr val="bg1"/>
          </a:solidFill>
        </p:spPr>
        <p:txBody>
          <a:bodyPr wrap="square" rtlCol="0">
            <a:spAutoFit/>
          </a:bodyPr>
          <a:lstStyle/>
          <a:p>
            <a:endParaRPr lang="en-US" sz="900" b="1"/>
          </a:p>
        </p:txBody>
      </p:sp>
      <p:sp>
        <p:nvSpPr>
          <p:cNvPr id="6" name="Rectangle 5">
            <a:extLst>
              <a:ext uri="{FF2B5EF4-FFF2-40B4-BE49-F238E27FC236}">
                <a16:creationId xmlns:a16="http://schemas.microsoft.com/office/drawing/2014/main" id="{496F96A1-C766-5827-49C3-52A081E5CFC8}"/>
              </a:ext>
            </a:extLst>
          </p:cNvPr>
          <p:cNvSpPr/>
          <p:nvPr/>
        </p:nvSpPr>
        <p:spPr>
          <a:xfrm>
            <a:off x="5303010" y="2897696"/>
            <a:ext cx="2937022" cy="253916"/>
          </a:xfrm>
          <a:prstGeom prst="rect">
            <a:avLst/>
          </a:prstGeom>
          <a:solidFill>
            <a:schemeClr val="bg1"/>
          </a:solidFill>
        </p:spPr>
        <p:txBody>
          <a:bodyPr wrap="none">
            <a:spAutoFit/>
          </a:bodyPr>
          <a:lstStyle/>
          <a:p>
            <a:r>
              <a:rPr lang="en-US" sz="1050" b="1"/>
              <a:t>CRACK SEAL &amp; SEAL COAT</a:t>
            </a:r>
            <a:r>
              <a:rPr lang="en-US" sz="900" b="1"/>
              <a:t>: Longitudinal &amp; Transverse</a:t>
            </a:r>
          </a:p>
        </p:txBody>
      </p:sp>
      <p:sp>
        <p:nvSpPr>
          <p:cNvPr id="9" name="Rectangle 8">
            <a:extLst>
              <a:ext uri="{FF2B5EF4-FFF2-40B4-BE49-F238E27FC236}">
                <a16:creationId xmlns:a16="http://schemas.microsoft.com/office/drawing/2014/main" id="{631342B5-4BAA-D2A1-239D-956D7D2693E8}"/>
              </a:ext>
            </a:extLst>
          </p:cNvPr>
          <p:cNvSpPr/>
          <p:nvPr/>
        </p:nvSpPr>
        <p:spPr>
          <a:xfrm>
            <a:off x="6202600" y="3524097"/>
            <a:ext cx="3712363" cy="253916"/>
          </a:xfrm>
          <a:prstGeom prst="rect">
            <a:avLst/>
          </a:prstGeom>
          <a:solidFill>
            <a:schemeClr val="bg1"/>
          </a:solidFill>
        </p:spPr>
        <p:txBody>
          <a:bodyPr wrap="square">
            <a:spAutoFit/>
          </a:bodyPr>
          <a:lstStyle/>
          <a:p>
            <a:r>
              <a:rPr lang="en-US" sz="1050" b="1"/>
              <a:t>FLEXIBLE BASE SPOT REPAIR:</a:t>
            </a:r>
            <a:r>
              <a:rPr lang="en-US" sz="900" b="1"/>
              <a:t> Fatigue Cracking, Rutting, Edge</a:t>
            </a:r>
          </a:p>
        </p:txBody>
      </p:sp>
      <p:sp>
        <p:nvSpPr>
          <p:cNvPr id="10" name="Rectangle 9">
            <a:extLst>
              <a:ext uri="{FF2B5EF4-FFF2-40B4-BE49-F238E27FC236}">
                <a16:creationId xmlns:a16="http://schemas.microsoft.com/office/drawing/2014/main" id="{638F3CC9-8723-2D85-BA42-999EDF224C68}"/>
              </a:ext>
            </a:extLst>
          </p:cNvPr>
          <p:cNvSpPr/>
          <p:nvPr/>
        </p:nvSpPr>
        <p:spPr>
          <a:xfrm>
            <a:off x="7694069" y="4678293"/>
            <a:ext cx="2154757" cy="253916"/>
          </a:xfrm>
          <a:prstGeom prst="rect">
            <a:avLst/>
          </a:prstGeom>
          <a:solidFill>
            <a:schemeClr val="bg1"/>
          </a:solidFill>
        </p:spPr>
        <p:txBody>
          <a:bodyPr wrap="none">
            <a:spAutoFit/>
          </a:bodyPr>
          <a:lstStyle/>
          <a:p>
            <a:r>
              <a:rPr lang="en-US" sz="1050" b="1"/>
              <a:t>MILL &amp; OVERLAY SURFACE COURSE</a:t>
            </a:r>
          </a:p>
        </p:txBody>
      </p:sp>
      <p:sp>
        <p:nvSpPr>
          <p:cNvPr id="11" name="Rectangle 10">
            <a:extLst>
              <a:ext uri="{FF2B5EF4-FFF2-40B4-BE49-F238E27FC236}">
                <a16:creationId xmlns:a16="http://schemas.microsoft.com/office/drawing/2014/main" id="{2DC95A9B-8132-A70F-5E70-62AE19A3C198}"/>
              </a:ext>
            </a:extLst>
          </p:cNvPr>
          <p:cNvSpPr/>
          <p:nvPr/>
        </p:nvSpPr>
        <p:spPr>
          <a:xfrm>
            <a:off x="7210847" y="4529880"/>
            <a:ext cx="754380" cy="98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FCDC8792-F2F9-2233-362E-AC527D7EAE01}"/>
              </a:ext>
            </a:extLst>
          </p:cNvPr>
          <p:cNvSpPr/>
          <p:nvPr/>
        </p:nvSpPr>
        <p:spPr>
          <a:xfrm>
            <a:off x="3949841" y="4971480"/>
            <a:ext cx="583814" cy="230832"/>
          </a:xfrm>
          <a:prstGeom prst="rect">
            <a:avLst/>
          </a:prstGeom>
          <a:solidFill>
            <a:schemeClr val="bg1"/>
          </a:solidFill>
        </p:spPr>
        <p:txBody>
          <a:bodyPr wrap="none">
            <a:spAutoFit/>
          </a:bodyPr>
          <a:lstStyle/>
          <a:p>
            <a:r>
              <a:rPr lang="en-US" sz="900" b="1">
                <a:solidFill>
                  <a:srgbClr val="1B75BB"/>
                </a:solidFill>
              </a:rPr>
              <a:t>10 years</a:t>
            </a:r>
          </a:p>
        </p:txBody>
      </p:sp>
      <p:cxnSp>
        <p:nvCxnSpPr>
          <p:cNvPr id="14" name="Straight Connector 13">
            <a:extLst>
              <a:ext uri="{FF2B5EF4-FFF2-40B4-BE49-F238E27FC236}">
                <a16:creationId xmlns:a16="http://schemas.microsoft.com/office/drawing/2014/main" id="{FCB1BE07-7655-11B9-91C1-6925821E8FE7}"/>
              </a:ext>
            </a:extLst>
          </p:cNvPr>
          <p:cNvCxnSpPr/>
          <p:nvPr/>
        </p:nvCxnSpPr>
        <p:spPr>
          <a:xfrm>
            <a:off x="4413334" y="4793844"/>
            <a:ext cx="0" cy="276731"/>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5E60B0F0-3ED5-5FA3-6874-C683285EE273}"/>
              </a:ext>
            </a:extLst>
          </p:cNvPr>
          <p:cNvSpPr/>
          <p:nvPr/>
        </p:nvSpPr>
        <p:spPr>
          <a:xfrm>
            <a:off x="5910752" y="4971312"/>
            <a:ext cx="583814" cy="230832"/>
          </a:xfrm>
          <a:prstGeom prst="rect">
            <a:avLst/>
          </a:prstGeom>
          <a:solidFill>
            <a:schemeClr val="bg1"/>
          </a:solidFill>
        </p:spPr>
        <p:txBody>
          <a:bodyPr wrap="none">
            <a:spAutoFit/>
          </a:bodyPr>
          <a:lstStyle/>
          <a:p>
            <a:r>
              <a:rPr lang="en-US" sz="900" b="1">
                <a:solidFill>
                  <a:srgbClr val="1B75BB"/>
                </a:solidFill>
              </a:rPr>
              <a:t>20 years</a:t>
            </a:r>
          </a:p>
        </p:txBody>
      </p:sp>
      <p:cxnSp>
        <p:nvCxnSpPr>
          <p:cNvPr id="16" name="Straight Connector 15">
            <a:extLst>
              <a:ext uri="{FF2B5EF4-FFF2-40B4-BE49-F238E27FC236}">
                <a16:creationId xmlns:a16="http://schemas.microsoft.com/office/drawing/2014/main" id="{DC9E97AC-0EB2-9731-EFFD-DFAD7F7F536F}"/>
              </a:ext>
            </a:extLst>
          </p:cNvPr>
          <p:cNvCxnSpPr/>
          <p:nvPr/>
        </p:nvCxnSpPr>
        <p:spPr>
          <a:xfrm>
            <a:off x="6365855" y="4776899"/>
            <a:ext cx="0" cy="276731"/>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4AD4D62-BFC5-B108-888E-4C7F974D1B32}"/>
              </a:ext>
            </a:extLst>
          </p:cNvPr>
          <p:cNvSpPr/>
          <p:nvPr/>
        </p:nvSpPr>
        <p:spPr>
          <a:xfrm>
            <a:off x="4005713" y="2345405"/>
            <a:ext cx="800219" cy="253916"/>
          </a:xfrm>
          <a:prstGeom prst="rect">
            <a:avLst/>
          </a:prstGeom>
          <a:solidFill>
            <a:schemeClr val="bg1"/>
          </a:solidFill>
        </p:spPr>
        <p:txBody>
          <a:bodyPr wrap="none">
            <a:spAutoFit/>
          </a:bodyPr>
          <a:lstStyle/>
          <a:p>
            <a:r>
              <a:rPr lang="en-US" sz="1050" b="1"/>
              <a:t>NO REPAIR</a:t>
            </a:r>
            <a:endParaRPr lang="en-US" sz="900" b="1"/>
          </a:p>
        </p:txBody>
      </p:sp>
      <p:sp>
        <p:nvSpPr>
          <p:cNvPr id="18" name="Rectangle 17">
            <a:extLst>
              <a:ext uri="{FF2B5EF4-FFF2-40B4-BE49-F238E27FC236}">
                <a16:creationId xmlns:a16="http://schemas.microsoft.com/office/drawing/2014/main" id="{916AF773-8AC1-8C21-B3F6-B46B4CE65910}"/>
              </a:ext>
            </a:extLst>
          </p:cNvPr>
          <p:cNvSpPr/>
          <p:nvPr/>
        </p:nvSpPr>
        <p:spPr>
          <a:xfrm>
            <a:off x="9395012" y="5728447"/>
            <a:ext cx="932329" cy="1703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D1812A9-1DB6-F6A0-1E27-5D92EB4CCFC5}"/>
              </a:ext>
            </a:extLst>
          </p:cNvPr>
          <p:cNvSpPr/>
          <p:nvPr/>
        </p:nvSpPr>
        <p:spPr>
          <a:xfrm>
            <a:off x="9180379" y="5588606"/>
            <a:ext cx="1336894" cy="369332"/>
          </a:xfrm>
          <a:prstGeom prst="rect">
            <a:avLst/>
          </a:prstGeom>
          <a:noFill/>
        </p:spPr>
        <p:txBody>
          <a:bodyPr wrap="square">
            <a:spAutoFit/>
          </a:bodyPr>
          <a:lstStyle/>
          <a:p>
            <a:r>
              <a:rPr lang="en-US" sz="900" b="1"/>
              <a:t>FULL RECONSTRUCTION</a:t>
            </a:r>
          </a:p>
        </p:txBody>
      </p:sp>
      <p:pic>
        <p:nvPicPr>
          <p:cNvPr id="32" name="Picture 31" descr="A drawing of a face&#10;&#10;Description automatically generated">
            <a:extLst>
              <a:ext uri="{FF2B5EF4-FFF2-40B4-BE49-F238E27FC236}">
                <a16:creationId xmlns:a16="http://schemas.microsoft.com/office/drawing/2014/main" id="{53832E62-E151-D0D5-42FC-D90235D74B37}"/>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26060" y="6190316"/>
            <a:ext cx="1719135" cy="548640"/>
          </a:xfrm>
          <a:prstGeom prst="rect">
            <a:avLst/>
          </a:prstGeom>
        </p:spPr>
      </p:pic>
      <p:sp>
        <p:nvSpPr>
          <p:cNvPr id="4" name="Isosceles Triangle 3">
            <a:extLst>
              <a:ext uri="{FF2B5EF4-FFF2-40B4-BE49-F238E27FC236}">
                <a16:creationId xmlns:a16="http://schemas.microsoft.com/office/drawing/2014/main" id="{58BFF3C0-C4E4-2AA5-31A5-CCB17891374A}"/>
              </a:ext>
            </a:extLst>
          </p:cNvPr>
          <p:cNvSpPr/>
          <p:nvPr/>
        </p:nvSpPr>
        <p:spPr>
          <a:xfrm rot="5400000">
            <a:off x="152300" y="5537102"/>
            <a:ext cx="1325563" cy="1316235"/>
          </a:xfrm>
          <a:prstGeom prst="triangle">
            <a:avLst/>
          </a:prstGeom>
          <a:solidFill>
            <a:srgbClr val="FA91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59B1DD7-DC1D-C1C0-021D-0CE980D180F1}"/>
              </a:ext>
            </a:extLst>
          </p:cNvPr>
          <p:cNvSpPr txBox="1"/>
          <p:nvPr/>
        </p:nvSpPr>
        <p:spPr>
          <a:xfrm>
            <a:off x="149427" y="6004242"/>
            <a:ext cx="1151053" cy="375920"/>
          </a:xfrm>
          <a:prstGeom prst="rect">
            <a:avLst/>
          </a:prstGeom>
          <a:noFill/>
        </p:spPr>
        <p:txBody>
          <a:bodyPr wrap="square" rtlCol="0">
            <a:spAutoFit/>
          </a:bodyPr>
          <a:lstStyle/>
          <a:p>
            <a:r>
              <a:rPr lang="en-US" dirty="0">
                <a:solidFill>
                  <a:schemeClr val="bg1"/>
                </a:solidFill>
                <a:latin typeface="Arial Black" panose="020B0A04020102020204" pitchFamily="34" charset="0"/>
              </a:rPr>
              <a:t>DATA</a:t>
            </a:r>
          </a:p>
        </p:txBody>
      </p:sp>
    </p:spTree>
    <p:extLst>
      <p:ext uri="{BB962C8B-B14F-4D97-AF65-F5344CB8AC3E}">
        <p14:creationId xmlns:p14="http://schemas.microsoft.com/office/powerpoint/2010/main" val="22773083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copeTasks xmlns="00818667-7ed7-4108-89d4-68d58377a2b8" xsi:nil="true"/>
    <lcf76f155ced4ddcb4097134ff3c332f xmlns="00818667-7ed7-4108-89d4-68d58377a2b8">
      <Terms xmlns="http://schemas.microsoft.com/office/infopath/2007/PartnerControls"/>
    </lcf76f155ced4ddcb4097134ff3c332f>
    <TaxCatchAll xmlns="81ad4ec3-c35e-41c5-b5e2-0e8d09425b6b" xsi:nil="true"/>
    <Advertisement xmlns="00818667-7ed7-4108-89d4-68d58377a2b8">
      <Url xsi:nil="true"/>
      <Description xsi:nil="true"/>
    </Advertisement>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0A159C7C16D6D4684678EE9E6939CD1" ma:contentTypeVersion="27" ma:contentTypeDescription="Create a new document." ma:contentTypeScope="" ma:versionID="6b08a7e92b2c54215f7c7697f3fcf24b">
  <xsd:schema xmlns:xsd="http://www.w3.org/2001/XMLSchema" xmlns:xs="http://www.w3.org/2001/XMLSchema" xmlns:p="http://schemas.microsoft.com/office/2006/metadata/properties" xmlns:ns2="100f998a-fe44-447f-9907-fdf830b5954e" xmlns:ns3="00818667-7ed7-4108-89d4-68d58377a2b8" xmlns:ns4="81ad4ec3-c35e-41c5-b5e2-0e8d09425b6b" targetNamespace="http://schemas.microsoft.com/office/2006/metadata/properties" ma:root="true" ma:fieldsID="35e539f33c79ce5af38e638dcad56929" ns2:_="" ns3:_="" ns4:_="">
    <xsd:import namespace="100f998a-fe44-447f-9907-fdf830b5954e"/>
    <xsd:import namespace="00818667-7ed7-4108-89d4-68d58377a2b8"/>
    <xsd:import namespace="81ad4ec3-c35e-41c5-b5e2-0e8d09425b6b"/>
    <xsd:element name="properties">
      <xsd:complexType>
        <xsd:sequence>
          <xsd:element name="documentManagement">
            <xsd:complexType>
              <xsd:all>
                <xsd:element ref="ns2:MediaServiceMetadata" minOccurs="0"/>
                <xsd:element ref="ns2:MediaServiceFastMetadata"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ServiceAutoKeyPoints" minOccurs="0"/>
                <xsd:element ref="ns3:MediaServiceKeyPoints" minOccurs="0"/>
                <xsd:element ref="ns4:SharedWithUsers" minOccurs="0"/>
                <xsd:element ref="ns4:SharedWithDetails" minOccurs="0"/>
                <xsd:element ref="ns3:MediaLengthInSeconds" minOccurs="0"/>
                <xsd:element ref="ns3:ScopeTasks" minOccurs="0"/>
                <xsd:element ref="ns3:lcf76f155ced4ddcb4097134ff3c332f" minOccurs="0"/>
                <xsd:element ref="ns4:TaxCatchAll" minOccurs="0"/>
                <xsd:element ref="ns3:MediaServiceSearchProperties" minOccurs="0"/>
                <xsd:element ref="ns3:MediaServiceObjectDetectorVersions" minOccurs="0"/>
                <xsd:element ref="ns3:Advertisem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0f998a-fe44-447f-9907-fdf830b595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0818667-7ed7-4108-89d4-68d58377a2b8" elementFormDefault="qualified">
    <xsd:import namespace="http://schemas.microsoft.com/office/2006/documentManagement/types"/>
    <xsd:import namespace="http://schemas.microsoft.com/office/infopath/2007/PartnerControls"/>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ScopeTasks" ma:index="20" nillable="true" ma:displayName="Scope Tasks" ma:format="Dropdown" ma:internalName="ScopeTasks">
      <xsd:simpleType>
        <xsd:restriction base="dms:Note"/>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b544bc6-2bf8-4cba-9861-9b36cd83a993"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Advertisement" ma:index="26" nillable="true" ma:displayName="Advertisement" ma:description="Link to Agency Ad/RFP" ma:format="Hyperlink" ma:internalName="Advertisement">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1ad4ec3-c35e-41c5-b5e2-0e8d09425b6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31c9ef5-fc13-461c-857f-84689a9983b5}" ma:internalName="TaxCatchAll" ma:showField="CatchAllData" ma:web="81ad4ec3-c35e-41c5-b5e2-0e8d09425b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Project"/>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D03BA5-41D6-446F-A8C6-3000D4BEC129}">
  <ds:schemaRefs>
    <ds:schemaRef ds:uri="http://schemas.microsoft.com/sharepoint/v3/contenttype/forms"/>
  </ds:schemaRefs>
</ds:datastoreItem>
</file>

<file path=customXml/itemProps2.xml><?xml version="1.0" encoding="utf-8"?>
<ds:datastoreItem xmlns:ds="http://schemas.openxmlformats.org/officeDocument/2006/customXml" ds:itemID="{748301DB-2F1A-4E68-8A40-E00B5BED33BF}">
  <ds:schemaRefs>
    <ds:schemaRef ds:uri="http://purl.org/dc/terms/"/>
    <ds:schemaRef ds:uri="81ad4ec3-c35e-41c5-b5e2-0e8d09425b6b"/>
    <ds:schemaRef ds:uri="http://purl.org/dc/elements/1.1/"/>
    <ds:schemaRef ds:uri="http://schemas.microsoft.com/office/infopath/2007/PartnerControls"/>
    <ds:schemaRef ds:uri="00818667-7ed7-4108-89d4-68d58377a2b8"/>
    <ds:schemaRef ds:uri="http://schemas.microsoft.com/office/2006/metadata/properties"/>
    <ds:schemaRef ds:uri="http://www.w3.org/XML/1998/namespace"/>
    <ds:schemaRef ds:uri="http://schemas.microsoft.com/office/2006/documentManagement/types"/>
    <ds:schemaRef ds:uri="http://schemas.openxmlformats.org/package/2006/metadata/core-properties"/>
    <ds:schemaRef ds:uri="100f998a-fe44-447f-9907-fdf830b5954e"/>
    <ds:schemaRef ds:uri="http://purl.org/dc/dcmitype/"/>
  </ds:schemaRefs>
</ds:datastoreItem>
</file>

<file path=customXml/itemProps3.xml><?xml version="1.0" encoding="utf-8"?>
<ds:datastoreItem xmlns:ds="http://schemas.openxmlformats.org/officeDocument/2006/customXml" ds:itemID="{F530E75E-06BD-4075-B328-82ED8424B680}">
  <ds:schemaRefs>
    <ds:schemaRef ds:uri="00818667-7ed7-4108-89d4-68d58377a2b8"/>
    <ds:schemaRef ds:uri="100f998a-fe44-447f-9907-fdf830b5954e"/>
    <ds:schemaRef ds:uri="81ad4ec3-c35e-41c5-b5e2-0e8d09425b6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7cf48d45-3ddb-4389-a9c1-c115526eb52e}" enabled="0" method="" siteId="{7cf48d45-3ddb-4389-a9c1-c115526eb52e}" removed="1"/>
</clbl:labelList>
</file>

<file path=docProps/app.xml><?xml version="1.0" encoding="utf-8"?>
<Properties xmlns="http://schemas.openxmlformats.org/officeDocument/2006/extended-properties" xmlns:vt="http://schemas.openxmlformats.org/officeDocument/2006/docPropsVTypes">
  <Template/>
  <TotalTime>1886</TotalTime>
  <Words>5607</Words>
  <Application>Microsoft Office PowerPoint</Application>
  <PresentationFormat>Widescreen</PresentationFormat>
  <Paragraphs>442</Paragraphs>
  <Slides>28</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Aptos</vt:lpstr>
      <vt:lpstr>Aptos Narrow</vt:lpstr>
      <vt:lpstr>Arial</vt:lpstr>
      <vt:lpstr>Arial Black</vt:lpstr>
      <vt:lpstr>Arial Narrow</vt:lpstr>
      <vt:lpstr>Calibri</vt:lpstr>
      <vt:lpstr>Times New Roman</vt:lpstr>
      <vt:lpstr>Office Theme</vt:lpstr>
      <vt:lpstr>PowerPoint Presentation</vt:lpstr>
      <vt:lpstr>PowerPoint Presentation</vt:lpstr>
      <vt:lpstr>PowerPoint Presentation</vt:lpstr>
      <vt:lpstr>PROJECT GENESIS </vt:lpstr>
      <vt:lpstr>INVENTORY</vt:lpstr>
      <vt:lpstr>CONDITION ASSESSMENT: Data Collection</vt:lpstr>
      <vt:lpstr>THE DIFFERENCE IS TECHNOLOGY</vt:lpstr>
      <vt:lpstr>PAVEMENT CONDITION INDEX (PCI)</vt:lpstr>
      <vt:lpstr>DETERIORATION &amp; ROUTINE MAINTENANCE</vt:lpstr>
      <vt:lpstr>REPAIR OPTIONS</vt:lpstr>
      <vt:lpstr>REPAIR OPTIONS</vt:lpstr>
      <vt:lpstr>REPAIR OPTIONS</vt:lpstr>
      <vt:lpstr>REPAIR OPTIONS</vt:lpstr>
      <vt:lpstr>PowerPoint Presentation</vt:lpstr>
      <vt:lpstr>PROJECTS IN ACTION</vt:lpstr>
      <vt:lpstr>NETWORK PLANNING vs. PROJECT PLANNING</vt:lpstr>
      <vt:lpstr>NETWORK COMMUNICATIONS – Internal  ???</vt:lpstr>
      <vt:lpstr>NETWORK COMMUNICATIONS – Public  ???</vt:lpstr>
      <vt:lpstr>PROACTIVE MAINTENANCE</vt:lpstr>
      <vt:lpstr>PROACTIVE MAINTENANCE</vt:lpstr>
      <vt:lpstr>PROACTIVE MAINTENANCE</vt:lpstr>
      <vt:lpstr>CATCH-UP vs. KEEP UP</vt:lpstr>
      <vt:lpstr>NEXT STEPS</vt:lpstr>
      <vt:lpstr>Projects Status: Where We Started vs. Where We Are Now   </vt:lpstr>
      <vt:lpstr>Projects Status: Where We Started vs. Where We Are Now   </vt:lpstr>
      <vt:lpstr>Projects Status: Where We Started vs. Where We Are Now   </vt:lpstr>
      <vt:lpstr>Projects Status: Where We Started vs. Where We Are Now   </vt:lpstr>
      <vt:lpstr>Projects Status: Where We Started vs. Where We Are Now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Cristina Roth</dc:creator>
  <cp:lastModifiedBy>Thomas, Jason Edward</cp:lastModifiedBy>
  <cp:revision>74</cp:revision>
  <cp:lastPrinted>2024-09-25T18:43:55Z</cp:lastPrinted>
  <dcterms:created xsi:type="dcterms:W3CDTF">2024-08-26T12:21:22Z</dcterms:created>
  <dcterms:modified xsi:type="dcterms:W3CDTF">2024-10-31T18:51:54Z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0x01010030A159C7C16D6D4684678EE9E6939CD1</vt:lpwstr>
  </property>
  <property fmtid="{D5CDD505-2E9C-101B-9397-08002B2CF9AE}" pid="3" name="MediaServiceImageTags">
    <vt:lpwstr/>
  </property>
</Properties>
</file>